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1" r:id="rId3"/>
    <p:sldId id="273" r:id="rId4"/>
    <p:sldId id="282" r:id="rId5"/>
    <p:sldId id="257" r:id="rId6"/>
    <p:sldId id="276" r:id="rId7"/>
    <p:sldId id="287" r:id="rId8"/>
    <p:sldId id="264" r:id="rId9"/>
    <p:sldId id="280" r:id="rId10"/>
    <p:sldId id="256" r:id="rId11"/>
    <p:sldId id="288" r:id="rId12"/>
    <p:sldId id="350" r:id="rId13"/>
    <p:sldId id="351" r:id="rId14"/>
    <p:sldId id="286" r:id="rId15"/>
    <p:sldId id="267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34FC"/>
    <a:srgbClr val="FF3399"/>
    <a:srgbClr val="FF6699"/>
    <a:srgbClr val="032AED"/>
    <a:srgbClr val="009E47"/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4F5F-87DA-44CD-897B-30FC6AAD7772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6B96-7FE4-44D5-A69E-924EFA7EA5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82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4F5F-87DA-44CD-897B-30FC6AAD7772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6B96-7FE4-44D5-A69E-924EFA7EA5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994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4F5F-87DA-44CD-897B-30FC6AAD7772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6B96-7FE4-44D5-A69E-924EFA7EA5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489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4F5F-87DA-44CD-897B-30FC6AAD7772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6B96-7FE4-44D5-A69E-924EFA7EA5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437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4F5F-87DA-44CD-897B-30FC6AAD7772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6B96-7FE4-44D5-A69E-924EFA7EA5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701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4F5F-87DA-44CD-897B-30FC6AAD7772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6B96-7FE4-44D5-A69E-924EFA7EA5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828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4F5F-87DA-44CD-897B-30FC6AAD7772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6B96-7FE4-44D5-A69E-924EFA7EA5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562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4F5F-87DA-44CD-897B-30FC6AAD7772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6B96-7FE4-44D5-A69E-924EFA7EA5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69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4F5F-87DA-44CD-897B-30FC6AAD7772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6B96-7FE4-44D5-A69E-924EFA7EA5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53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4F5F-87DA-44CD-897B-30FC6AAD7772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6B96-7FE4-44D5-A69E-924EFA7EA5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8431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4F5F-87DA-44CD-897B-30FC6AAD7772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6B96-7FE4-44D5-A69E-924EFA7EA5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306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B4F5F-87DA-44CD-897B-30FC6AAD7772}" type="datetimeFigureOut">
              <a:rPr lang="nl-NL" smtClean="0"/>
              <a:t>9-3-2023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A6B96-7FE4-44D5-A69E-924EFA7EA5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280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AFADDC31-6520-E35C-9B63-598BF7D088C8}"/>
              </a:ext>
            </a:extLst>
          </p:cNvPr>
          <p:cNvSpPr txBox="1"/>
          <p:nvPr/>
        </p:nvSpPr>
        <p:spPr>
          <a:xfrm>
            <a:off x="1518081" y="381739"/>
            <a:ext cx="2993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     pH-curve titratie</a:t>
            </a:r>
          </a:p>
        </p:txBody>
      </p:sp>
    </p:spTree>
    <p:extLst>
      <p:ext uri="{BB962C8B-B14F-4D97-AF65-F5344CB8AC3E}">
        <p14:creationId xmlns:p14="http://schemas.microsoft.com/office/powerpoint/2010/main" val="686323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8" b="7371"/>
          <a:stretch/>
        </p:blipFill>
        <p:spPr>
          <a:xfrm>
            <a:off x="1180466" y="492268"/>
            <a:ext cx="7275524" cy="52797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6832945F-AD83-BFEE-70F9-D1B29F8F89BC}"/>
              </a:ext>
            </a:extLst>
          </p:cNvPr>
          <p:cNvSpPr/>
          <p:nvPr/>
        </p:nvSpPr>
        <p:spPr>
          <a:xfrm>
            <a:off x="6462232" y="2664154"/>
            <a:ext cx="210484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36E1AED-1579-0572-6559-0A0C3700BB51}"/>
              </a:ext>
            </a:extLst>
          </p:cNvPr>
          <p:cNvSpPr txBox="1"/>
          <p:nvPr/>
        </p:nvSpPr>
        <p:spPr>
          <a:xfrm>
            <a:off x="6591656" y="2752022"/>
            <a:ext cx="2337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equivalentie punt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189A146B-B016-99C1-7E51-12823A1F3248}"/>
              </a:ext>
            </a:extLst>
          </p:cNvPr>
          <p:cNvSpPr txBox="1"/>
          <p:nvPr/>
        </p:nvSpPr>
        <p:spPr>
          <a:xfrm>
            <a:off x="5891840" y="5875921"/>
            <a:ext cx="3172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→ aantal mL </a:t>
            </a:r>
            <a:r>
              <a:rPr lang="nl-NL" dirty="0">
                <a:solidFill>
                  <a:srgbClr val="FF0000"/>
                </a:solidFill>
              </a:rPr>
              <a:t>1,0 M zoutzuur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8F9530E-909D-257D-CE90-6E03EAAF6806}"/>
              </a:ext>
            </a:extLst>
          </p:cNvPr>
          <p:cNvSpPr/>
          <p:nvPr/>
        </p:nvSpPr>
        <p:spPr>
          <a:xfrm>
            <a:off x="1740233" y="532885"/>
            <a:ext cx="6961517" cy="4675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0948EF8-2FFA-39C5-16B8-924CF81AD2C2}"/>
              </a:ext>
            </a:extLst>
          </p:cNvPr>
          <p:cNvSpPr/>
          <p:nvPr/>
        </p:nvSpPr>
        <p:spPr>
          <a:xfrm>
            <a:off x="1740233" y="2870548"/>
            <a:ext cx="35640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6DC44D9-91BE-EFEC-2843-59CF0C8473A2}"/>
              </a:ext>
            </a:extLst>
          </p:cNvPr>
          <p:cNvSpPr txBox="1"/>
          <p:nvPr/>
        </p:nvSpPr>
        <p:spPr>
          <a:xfrm>
            <a:off x="1518081" y="381739"/>
            <a:ext cx="56052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     pH-curve titratie </a:t>
            </a:r>
            <a:r>
              <a:rPr lang="nl-NL" sz="2800" dirty="0">
                <a:solidFill>
                  <a:srgbClr val="FF0000"/>
                </a:solidFill>
              </a:rPr>
              <a:t>1,0 M</a:t>
            </a:r>
            <a:r>
              <a:rPr lang="nl-NL" sz="2800" dirty="0"/>
              <a:t> </a:t>
            </a:r>
            <a:r>
              <a:rPr lang="nl-NL" sz="2800" dirty="0">
                <a:solidFill>
                  <a:srgbClr val="FF0000"/>
                </a:solidFill>
              </a:rPr>
              <a:t>natronloog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CB9B60FB-374C-AF8D-AE68-E02DF6DA9EB2}"/>
              </a:ext>
            </a:extLst>
          </p:cNvPr>
          <p:cNvSpPr txBox="1"/>
          <p:nvPr/>
        </p:nvSpPr>
        <p:spPr>
          <a:xfrm>
            <a:off x="448574" y="503340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pH</a:t>
            </a:r>
          </a:p>
          <a:p>
            <a:r>
              <a:rPr lang="nl-NL" dirty="0"/>
              <a:t>↑</a:t>
            </a:r>
          </a:p>
        </p:txBody>
      </p:sp>
    </p:spTree>
    <p:extLst>
      <p:ext uri="{BB962C8B-B14F-4D97-AF65-F5344CB8AC3E}">
        <p14:creationId xmlns:p14="http://schemas.microsoft.com/office/powerpoint/2010/main" val="84294516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L 0.73768 0.00046 " pathEditMode="relative" rAng="0" ptsTypes="AA">
                                      <p:cBhvr>
                                        <p:cTn id="6" dur="8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875" y="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8" b="7371"/>
          <a:stretch/>
        </p:blipFill>
        <p:spPr>
          <a:xfrm>
            <a:off x="1180800" y="493200"/>
            <a:ext cx="7275524" cy="52797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6832945F-AD83-BFEE-70F9-D1B29F8F89BC}"/>
              </a:ext>
            </a:extLst>
          </p:cNvPr>
          <p:cNvSpPr/>
          <p:nvPr/>
        </p:nvSpPr>
        <p:spPr>
          <a:xfrm>
            <a:off x="5446602" y="2735478"/>
            <a:ext cx="305398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0948EF8-2FFA-39C5-16B8-924CF81AD2C2}"/>
              </a:ext>
            </a:extLst>
          </p:cNvPr>
          <p:cNvSpPr/>
          <p:nvPr/>
        </p:nvSpPr>
        <p:spPr>
          <a:xfrm>
            <a:off x="1738347" y="2905780"/>
            <a:ext cx="3568821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8918AF4A-B0CD-A9E9-A11D-C8246D96AA5F}"/>
              </a:ext>
            </a:extLst>
          </p:cNvPr>
          <p:cNvGrpSpPr/>
          <p:nvPr/>
        </p:nvGrpSpPr>
        <p:grpSpPr>
          <a:xfrm>
            <a:off x="1782611" y="2129020"/>
            <a:ext cx="3933645" cy="1636946"/>
            <a:chOff x="1822031" y="2024164"/>
            <a:chExt cx="4889320" cy="1636946"/>
          </a:xfrm>
        </p:grpSpPr>
        <p:grpSp>
          <p:nvGrpSpPr>
            <p:cNvPr id="8" name="Groep 7">
              <a:extLst>
                <a:ext uri="{FF2B5EF4-FFF2-40B4-BE49-F238E27FC236}">
                  <a16:creationId xmlns:a16="http://schemas.microsoft.com/office/drawing/2014/main" id="{58E0AEDC-4528-16CB-5E9F-5C4DD61CA2A3}"/>
                </a:ext>
              </a:extLst>
            </p:cNvPr>
            <p:cNvGrpSpPr/>
            <p:nvPr/>
          </p:nvGrpSpPr>
          <p:grpSpPr>
            <a:xfrm>
              <a:off x="1822031" y="2024164"/>
              <a:ext cx="4889320" cy="1636946"/>
              <a:chOff x="3894827" y="2094101"/>
              <a:chExt cx="371221" cy="1636946"/>
            </a:xfrm>
          </p:grpSpPr>
          <p:pic>
            <p:nvPicPr>
              <p:cNvPr id="16" name="Afbeelding 15">
                <a:extLst>
                  <a:ext uri="{FF2B5EF4-FFF2-40B4-BE49-F238E27FC236}">
                    <a16:creationId xmlns:a16="http://schemas.microsoft.com/office/drawing/2014/main" id="{FD562046-0FB4-657C-11AD-92A5BC906B7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6033" t="63746" r="37171" b="33628"/>
              <a:stretch/>
            </p:blipFill>
            <p:spPr>
              <a:xfrm rot="16200000">
                <a:off x="3879638" y="3344639"/>
                <a:ext cx="401597" cy="371219"/>
              </a:xfrm>
              <a:prstGeom prst="rect">
                <a:avLst/>
              </a:prstGeom>
            </p:spPr>
          </p:pic>
          <p:pic>
            <p:nvPicPr>
              <p:cNvPr id="17" name="Afbeelding 16">
                <a:extLst>
                  <a:ext uri="{FF2B5EF4-FFF2-40B4-BE49-F238E27FC236}">
                    <a16:creationId xmlns:a16="http://schemas.microsoft.com/office/drawing/2014/main" id="{F1649759-0E6D-965C-D331-14B34B0A517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2983" t="22356" r="31599" b="74654"/>
              <a:stretch/>
            </p:blipFill>
            <p:spPr>
              <a:xfrm rot="16200000">
                <a:off x="3807098" y="2181830"/>
                <a:ext cx="546677" cy="371220"/>
              </a:xfrm>
              <a:prstGeom prst="rect">
                <a:avLst/>
              </a:prstGeom>
            </p:spPr>
          </p:pic>
          <p:pic>
            <p:nvPicPr>
              <p:cNvPr id="18" name="Afbeelding 17">
                <a:extLst>
                  <a:ext uri="{FF2B5EF4-FFF2-40B4-BE49-F238E27FC236}">
                    <a16:creationId xmlns:a16="http://schemas.microsoft.com/office/drawing/2014/main" id="{29F7C99E-B0A9-C5DD-1129-47B477522F7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2706" t="71050" r="32048" b="26379"/>
              <a:stretch/>
            </p:blipFill>
            <p:spPr>
              <a:xfrm rot="16200000">
                <a:off x="3895771" y="2907550"/>
                <a:ext cx="369333" cy="371220"/>
              </a:xfrm>
              <a:prstGeom prst="rect">
                <a:avLst/>
              </a:prstGeom>
            </p:spPr>
          </p:pic>
        </p:grpSp>
        <p:grpSp>
          <p:nvGrpSpPr>
            <p:cNvPr id="9" name="Groep 8">
              <a:extLst>
                <a:ext uri="{FF2B5EF4-FFF2-40B4-BE49-F238E27FC236}">
                  <a16:creationId xmlns:a16="http://schemas.microsoft.com/office/drawing/2014/main" id="{5D1B17CC-1E4A-AFBF-3956-43F18BACD89C}"/>
                </a:ext>
              </a:extLst>
            </p:cNvPr>
            <p:cNvGrpSpPr/>
            <p:nvPr/>
          </p:nvGrpSpPr>
          <p:grpSpPr>
            <a:xfrm>
              <a:off x="2398144" y="2112837"/>
              <a:ext cx="2042034" cy="1500045"/>
              <a:chOff x="2398144" y="2112837"/>
              <a:chExt cx="2042034" cy="1500045"/>
            </a:xfrm>
          </p:grpSpPr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1766729-723C-5F13-AA5A-D491F5921E74}"/>
                  </a:ext>
                </a:extLst>
              </p:cNvPr>
              <p:cNvSpPr txBox="1"/>
              <p:nvPr/>
            </p:nvSpPr>
            <p:spPr>
              <a:xfrm>
                <a:off x="2398144" y="2112837"/>
                <a:ext cx="14127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Fenolftaleïen</a:t>
                </a:r>
              </a:p>
            </p:txBody>
          </p:sp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4E6BDAE6-CB43-940E-999E-2AD5E59E8509}"/>
                  </a:ext>
                </a:extLst>
              </p:cNvPr>
              <p:cNvSpPr txBox="1"/>
              <p:nvPr/>
            </p:nvSpPr>
            <p:spPr>
              <a:xfrm>
                <a:off x="2398144" y="2837553"/>
                <a:ext cx="20420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Broomthymolblauw</a:t>
                </a:r>
              </a:p>
            </p:txBody>
          </p:sp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C66B9083-3178-5A6A-4E08-4B1FBCE04AEA}"/>
                  </a:ext>
                </a:extLst>
              </p:cNvPr>
              <p:cNvSpPr txBox="1"/>
              <p:nvPr/>
            </p:nvSpPr>
            <p:spPr>
              <a:xfrm>
                <a:off x="2398144" y="3243550"/>
                <a:ext cx="12895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Methylrood</a:t>
                </a:r>
              </a:p>
            </p:txBody>
          </p:sp>
        </p:grpSp>
      </p:grpSp>
      <p:sp>
        <p:nvSpPr>
          <p:cNvPr id="19" name="Rechthoek 18">
            <a:extLst>
              <a:ext uri="{FF2B5EF4-FFF2-40B4-BE49-F238E27FC236}">
                <a16:creationId xmlns:a16="http://schemas.microsoft.com/office/drawing/2014/main" id="{9A2BB984-F03C-508B-E62F-A46CB520301F}"/>
              </a:ext>
            </a:extLst>
          </p:cNvPr>
          <p:cNvSpPr>
            <a:spLocks noChangeAspect="1"/>
          </p:cNvSpPr>
          <p:nvPr/>
        </p:nvSpPr>
        <p:spPr>
          <a:xfrm>
            <a:off x="5313600" y="2129020"/>
            <a:ext cx="32000" cy="1800000"/>
          </a:xfrm>
          <a:prstGeom prst="rect">
            <a:avLst/>
          </a:prstGeom>
          <a:solidFill>
            <a:srgbClr val="0C34FC"/>
          </a:solidFill>
          <a:ln>
            <a:solidFill>
              <a:srgbClr val="032A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A7D89D0-FBBE-8FB7-51F3-C8BD5253D73D}"/>
              </a:ext>
            </a:extLst>
          </p:cNvPr>
          <p:cNvSpPr txBox="1"/>
          <p:nvPr/>
        </p:nvSpPr>
        <p:spPr>
          <a:xfrm>
            <a:off x="5891840" y="5875921"/>
            <a:ext cx="3172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→ aantal mL </a:t>
            </a:r>
            <a:r>
              <a:rPr lang="nl-NL" dirty="0">
                <a:solidFill>
                  <a:srgbClr val="FF0000"/>
                </a:solidFill>
              </a:rPr>
              <a:t>1,0 M zoutzuur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E80ED69F-307C-B8A9-AD81-61A726A3D5BF}"/>
              </a:ext>
            </a:extLst>
          </p:cNvPr>
          <p:cNvSpPr txBox="1"/>
          <p:nvPr/>
        </p:nvSpPr>
        <p:spPr>
          <a:xfrm>
            <a:off x="448574" y="503340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pH</a:t>
            </a:r>
          </a:p>
          <a:p>
            <a:r>
              <a:rPr lang="nl-NL" dirty="0"/>
              <a:t>↑</a:t>
            </a:r>
          </a:p>
        </p:txBody>
      </p:sp>
    </p:spTree>
    <p:extLst>
      <p:ext uri="{BB962C8B-B14F-4D97-AF65-F5344CB8AC3E}">
        <p14:creationId xmlns:p14="http://schemas.microsoft.com/office/powerpoint/2010/main" val="272352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/>
        </p:nvGrpSpPr>
        <p:grpSpPr>
          <a:xfrm>
            <a:off x="3726777" y="4320521"/>
            <a:ext cx="877265" cy="1422670"/>
            <a:chOff x="5017285" y="4339844"/>
            <a:chExt cx="877265" cy="1422670"/>
          </a:xfrm>
        </p:grpSpPr>
        <p:pic>
          <p:nvPicPr>
            <p:cNvPr id="33" name="Picture 2" descr="Titration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5349" r="75717"/>
            <a:stretch/>
          </p:blipFill>
          <p:spPr bwMode="auto">
            <a:xfrm rot="21532784">
              <a:off x="5017285" y="4382883"/>
              <a:ext cx="770218" cy="13796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Ovaal 33"/>
            <p:cNvSpPr/>
            <p:nvPr/>
          </p:nvSpPr>
          <p:spPr>
            <a:xfrm rot="21532784">
              <a:off x="5553783" y="4505984"/>
              <a:ext cx="211976" cy="18825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 rot="21532784">
              <a:off x="5752239" y="5363491"/>
              <a:ext cx="142311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7" name="Ovaal 36"/>
            <p:cNvSpPr/>
            <p:nvPr/>
          </p:nvSpPr>
          <p:spPr>
            <a:xfrm rot="21532784">
              <a:off x="5441926" y="5335181"/>
              <a:ext cx="269288" cy="1096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" name="Ovaal 1"/>
            <p:cNvSpPr/>
            <p:nvPr/>
          </p:nvSpPr>
          <p:spPr>
            <a:xfrm>
              <a:off x="5330956" y="4339844"/>
              <a:ext cx="142875" cy="70975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5" name="Rechthoek 24"/>
          <p:cNvSpPr/>
          <p:nvPr/>
        </p:nvSpPr>
        <p:spPr>
          <a:xfrm>
            <a:off x="1391182" y="4170658"/>
            <a:ext cx="143435" cy="1581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3" name="Groep 42"/>
          <p:cNvGrpSpPr/>
          <p:nvPr/>
        </p:nvGrpSpPr>
        <p:grpSpPr>
          <a:xfrm>
            <a:off x="3774345" y="1723026"/>
            <a:ext cx="733627" cy="2605783"/>
            <a:chOff x="1533712" y="2108717"/>
            <a:chExt cx="733627" cy="2605783"/>
          </a:xfrm>
        </p:grpSpPr>
        <p:pic>
          <p:nvPicPr>
            <p:cNvPr id="45" name="Picture 6" descr="Burette and Pipette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597" r="83760"/>
            <a:stretch/>
          </p:blipFill>
          <p:spPr bwMode="auto">
            <a:xfrm>
              <a:off x="1533712" y="2108717"/>
              <a:ext cx="658982" cy="26057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Rechthoek 47"/>
            <p:cNvSpPr/>
            <p:nvPr/>
          </p:nvSpPr>
          <p:spPr>
            <a:xfrm>
              <a:off x="1821642" y="3409911"/>
              <a:ext cx="130629" cy="997645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>
              <a:glow rad="127000">
                <a:schemeClr val="accent1">
                  <a:alpha val="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6" name="Afgeronde rechthoek 45"/>
            <p:cNvSpPr/>
            <p:nvPr/>
          </p:nvSpPr>
          <p:spPr>
            <a:xfrm>
              <a:off x="2015412" y="2593910"/>
              <a:ext cx="251927" cy="17137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47" name="Afgeronde rechthoek 46"/>
            <p:cNvSpPr/>
            <p:nvPr/>
          </p:nvSpPr>
          <p:spPr>
            <a:xfrm>
              <a:off x="1992474" y="3654205"/>
              <a:ext cx="251927" cy="17137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49" name="Gelijkbenige driehoek 48"/>
            <p:cNvSpPr/>
            <p:nvPr/>
          </p:nvSpPr>
          <p:spPr>
            <a:xfrm rot="10800000">
              <a:off x="1821643" y="4408376"/>
              <a:ext cx="125525" cy="154845"/>
            </a:xfrm>
            <a:prstGeom prst="triangl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4" name="Rechthoek 43"/>
          <p:cNvSpPr/>
          <p:nvPr/>
        </p:nvSpPr>
        <p:spPr>
          <a:xfrm>
            <a:off x="4057399" y="2379592"/>
            <a:ext cx="144000" cy="64462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27000">
              <a:schemeClr val="accent1">
                <a:alpha val="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/>
          <p:cNvGrpSpPr/>
          <p:nvPr/>
        </p:nvGrpSpPr>
        <p:grpSpPr>
          <a:xfrm>
            <a:off x="3315177" y="4320521"/>
            <a:ext cx="1283980" cy="1379631"/>
            <a:chOff x="4881010" y="4316854"/>
            <a:chExt cx="1283980" cy="1379631"/>
          </a:xfrm>
        </p:grpSpPr>
        <p:sp>
          <p:nvSpPr>
            <p:cNvPr id="26" name="Rechthoek 25"/>
            <p:cNvSpPr/>
            <p:nvPr/>
          </p:nvSpPr>
          <p:spPr>
            <a:xfrm>
              <a:off x="4881010" y="5210108"/>
              <a:ext cx="94131" cy="166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11" name="Groep 10"/>
            <p:cNvGrpSpPr/>
            <p:nvPr/>
          </p:nvGrpSpPr>
          <p:grpSpPr>
            <a:xfrm rot="2692784">
              <a:off x="5180847" y="4316854"/>
              <a:ext cx="984143" cy="1379631"/>
              <a:chOff x="3863313" y="4378163"/>
              <a:chExt cx="984143" cy="1379631"/>
            </a:xfrm>
          </p:grpSpPr>
          <p:grpSp>
            <p:nvGrpSpPr>
              <p:cNvPr id="10" name="Groep 9"/>
              <p:cNvGrpSpPr/>
              <p:nvPr/>
            </p:nvGrpSpPr>
            <p:grpSpPr>
              <a:xfrm rot="-60000">
                <a:off x="3897624" y="4378163"/>
                <a:ext cx="949832" cy="1379631"/>
                <a:chOff x="4056579" y="4365670"/>
                <a:chExt cx="949832" cy="1379631"/>
              </a:xfrm>
            </p:grpSpPr>
            <p:sp>
              <p:nvSpPr>
                <p:cNvPr id="41" name="Ovaal 40"/>
                <p:cNvSpPr/>
                <p:nvPr/>
              </p:nvSpPr>
              <p:spPr>
                <a:xfrm>
                  <a:off x="4056579" y="4522969"/>
                  <a:ext cx="112889" cy="13546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grpSp>
              <p:nvGrpSpPr>
                <p:cNvPr id="9" name="Groep 8"/>
                <p:cNvGrpSpPr/>
                <p:nvPr/>
              </p:nvGrpSpPr>
              <p:grpSpPr>
                <a:xfrm>
                  <a:off x="4153800" y="4365670"/>
                  <a:ext cx="852611" cy="1379631"/>
                  <a:chOff x="3677550" y="4336541"/>
                  <a:chExt cx="852611" cy="1379631"/>
                </a:xfrm>
              </p:grpSpPr>
              <p:grpSp>
                <p:nvGrpSpPr>
                  <p:cNvPr id="27" name="Groep 26"/>
                  <p:cNvGrpSpPr/>
                  <p:nvPr/>
                </p:nvGrpSpPr>
                <p:grpSpPr>
                  <a:xfrm rot="18900000">
                    <a:off x="3677550" y="4336541"/>
                    <a:ext cx="852611" cy="1379631"/>
                    <a:chOff x="3369479" y="4366750"/>
                    <a:chExt cx="852611" cy="1379631"/>
                  </a:xfrm>
                </p:grpSpPr>
                <p:grpSp>
                  <p:nvGrpSpPr>
                    <p:cNvPr id="28" name="Groep 27"/>
                    <p:cNvGrpSpPr/>
                    <p:nvPr/>
                  </p:nvGrpSpPr>
                  <p:grpSpPr>
                    <a:xfrm>
                      <a:off x="3369479" y="4366750"/>
                      <a:ext cx="852611" cy="1379631"/>
                      <a:chOff x="4841689" y="3245223"/>
                      <a:chExt cx="852611" cy="1379631"/>
                    </a:xfrm>
                  </p:grpSpPr>
                  <p:pic>
                    <p:nvPicPr>
                      <p:cNvPr id="30" name="Picture 2" descr="Titration"/>
                      <p:cNvPicPr>
                        <a:picLocks noChangeAspect="1" noChangeArrowheads="1"/>
                      </p:cNvPicPr>
                      <p:nvPr/>
                    </p:nvPicPr>
                    <p:blipFill rotWithShape="1">
                      <a:blip r:embed="rId5">
                        <a:lum contrast="9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65349" r="75717"/>
                      <a:stretch/>
                    </p:blipFill>
                    <p:spPr bwMode="auto">
                      <a:xfrm>
                        <a:off x="4841689" y="3245223"/>
                        <a:ext cx="770218" cy="13796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sp>
                    <p:nvSpPr>
                      <p:cNvPr id="31" name="Ovaal 30"/>
                      <p:cNvSpPr/>
                      <p:nvPr/>
                    </p:nvSpPr>
                    <p:spPr>
                      <a:xfrm>
                        <a:off x="5399930" y="3366246"/>
                        <a:ext cx="211976" cy="18825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NL"/>
                      </a:p>
                    </p:txBody>
                  </p:sp>
                  <p:sp>
                    <p:nvSpPr>
                      <p:cNvPr id="32" name="Ovaal 31"/>
                      <p:cNvSpPr/>
                      <p:nvPr/>
                    </p:nvSpPr>
                    <p:spPr>
                      <a:xfrm>
                        <a:off x="5551989" y="4242501"/>
                        <a:ext cx="142311" cy="4571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NL"/>
                      </a:p>
                    </p:txBody>
                  </p:sp>
                </p:grpSp>
                <p:sp>
                  <p:nvSpPr>
                    <p:cNvPr id="29" name="Trapezium 28"/>
                    <p:cNvSpPr/>
                    <p:nvPr/>
                  </p:nvSpPr>
                  <p:spPr>
                    <a:xfrm>
                      <a:off x="3735111" y="5289720"/>
                      <a:ext cx="324558" cy="155948"/>
                    </a:xfrm>
                    <a:prstGeom prst="trapezoid">
                      <a:avLst>
                        <a:gd name="adj" fmla="val 35470"/>
                      </a:avLst>
                    </a:prstGeom>
                    <a:solidFill>
                      <a:srgbClr val="F282BA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/>
                    </a:p>
                  </p:txBody>
                </p:sp>
                <p:sp>
                  <p:nvSpPr>
                    <p:cNvPr id="36" name="Trapezium 35"/>
                    <p:cNvSpPr/>
                    <p:nvPr/>
                  </p:nvSpPr>
                  <p:spPr>
                    <a:xfrm>
                      <a:off x="3734351" y="5289703"/>
                      <a:ext cx="324558" cy="155948"/>
                    </a:xfrm>
                    <a:prstGeom prst="trapezoid">
                      <a:avLst>
                        <a:gd name="adj" fmla="val 35470"/>
                      </a:avLst>
                    </a:prstGeom>
                    <a:solidFill>
                      <a:schemeClr val="accent1">
                        <a:alpha val="1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/>
                    </a:p>
                  </p:txBody>
                </p:sp>
              </p:grpSp>
              <p:sp>
                <p:nvSpPr>
                  <p:cNvPr id="6" name="Ovaal 5"/>
                  <p:cNvSpPr/>
                  <p:nvPr/>
                </p:nvSpPr>
                <p:spPr>
                  <a:xfrm>
                    <a:off x="3719985" y="4633715"/>
                    <a:ext cx="112889" cy="135467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sp>
                <p:nvSpPr>
                  <p:cNvPr id="40" name="Ovaal 39"/>
                  <p:cNvSpPr/>
                  <p:nvPr/>
                </p:nvSpPr>
                <p:spPr>
                  <a:xfrm>
                    <a:off x="3883815" y="4841698"/>
                    <a:ext cx="112889" cy="135467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</p:grpSp>
          </p:grpSp>
          <p:sp>
            <p:nvSpPr>
              <p:cNvPr id="42" name="Ovaal 41"/>
              <p:cNvSpPr/>
              <p:nvPr/>
            </p:nvSpPr>
            <p:spPr>
              <a:xfrm rot="21540000">
                <a:off x="3863313" y="4559644"/>
                <a:ext cx="112889" cy="1354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3" name="Trapezium 12"/>
            <p:cNvSpPr/>
            <p:nvPr/>
          </p:nvSpPr>
          <p:spPr>
            <a:xfrm>
              <a:off x="5653606" y="5267716"/>
              <a:ext cx="337569" cy="174965"/>
            </a:xfrm>
            <a:prstGeom prst="trapezoid">
              <a:avLst/>
            </a:prstGeom>
            <a:solidFill>
              <a:srgbClr val="F7B7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2" name="Groep 51"/>
          <p:cNvGrpSpPr/>
          <p:nvPr/>
        </p:nvGrpSpPr>
        <p:grpSpPr>
          <a:xfrm rot="2692784">
            <a:off x="3611765" y="4316855"/>
            <a:ext cx="984143" cy="1379631"/>
            <a:chOff x="3863313" y="4378163"/>
            <a:chExt cx="984143" cy="1379631"/>
          </a:xfrm>
        </p:grpSpPr>
        <p:grpSp>
          <p:nvGrpSpPr>
            <p:cNvPr id="53" name="Groep 52"/>
            <p:cNvGrpSpPr/>
            <p:nvPr/>
          </p:nvGrpSpPr>
          <p:grpSpPr>
            <a:xfrm rot="-60000">
              <a:off x="3897624" y="4378163"/>
              <a:ext cx="949832" cy="1379631"/>
              <a:chOff x="4056579" y="4365670"/>
              <a:chExt cx="949832" cy="1379631"/>
            </a:xfrm>
          </p:grpSpPr>
          <p:sp>
            <p:nvSpPr>
              <p:cNvPr id="55" name="Ovaal 54"/>
              <p:cNvSpPr/>
              <p:nvPr/>
            </p:nvSpPr>
            <p:spPr>
              <a:xfrm>
                <a:off x="4056579" y="4522969"/>
                <a:ext cx="112889" cy="1354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grpSp>
            <p:nvGrpSpPr>
              <p:cNvPr id="56" name="Groep 55"/>
              <p:cNvGrpSpPr/>
              <p:nvPr/>
            </p:nvGrpSpPr>
            <p:grpSpPr>
              <a:xfrm>
                <a:off x="4153800" y="4365670"/>
                <a:ext cx="852611" cy="1379631"/>
                <a:chOff x="3677550" y="4336541"/>
                <a:chExt cx="852611" cy="1379631"/>
              </a:xfrm>
            </p:grpSpPr>
            <p:grpSp>
              <p:nvGrpSpPr>
                <p:cNvPr id="57" name="Groep 56"/>
                <p:cNvGrpSpPr/>
                <p:nvPr/>
              </p:nvGrpSpPr>
              <p:grpSpPr>
                <a:xfrm rot="18900000">
                  <a:off x="3677550" y="4336541"/>
                  <a:ext cx="852611" cy="1379631"/>
                  <a:chOff x="3369479" y="4366750"/>
                  <a:chExt cx="852611" cy="1379631"/>
                </a:xfrm>
              </p:grpSpPr>
              <p:grpSp>
                <p:nvGrpSpPr>
                  <p:cNvPr id="60" name="Groep 59"/>
                  <p:cNvGrpSpPr/>
                  <p:nvPr/>
                </p:nvGrpSpPr>
                <p:grpSpPr>
                  <a:xfrm>
                    <a:off x="3369479" y="4366750"/>
                    <a:ext cx="852611" cy="1379631"/>
                    <a:chOff x="4841689" y="3245223"/>
                    <a:chExt cx="852611" cy="1379631"/>
                  </a:xfrm>
                </p:grpSpPr>
                <p:pic>
                  <p:nvPicPr>
                    <p:cNvPr id="63" name="Picture 2" descr="Titration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6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t="65349" r="75717"/>
                    <a:stretch/>
                  </p:blipFill>
                  <p:spPr bwMode="auto">
                    <a:xfrm>
                      <a:off x="4841689" y="3245223"/>
                      <a:ext cx="770218" cy="1379631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sp>
                  <p:nvSpPr>
                    <p:cNvPr id="64" name="Ovaal 63"/>
                    <p:cNvSpPr/>
                    <p:nvPr/>
                  </p:nvSpPr>
                  <p:spPr>
                    <a:xfrm>
                      <a:off x="5399930" y="3366246"/>
                      <a:ext cx="211976" cy="188259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/>
                    </a:p>
                  </p:txBody>
                </p:sp>
                <p:sp>
                  <p:nvSpPr>
                    <p:cNvPr id="65" name="Ovaal 64"/>
                    <p:cNvSpPr/>
                    <p:nvPr/>
                  </p:nvSpPr>
                  <p:spPr>
                    <a:xfrm>
                      <a:off x="5551989" y="4242501"/>
                      <a:ext cx="142311" cy="45719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/>
                    </a:p>
                  </p:txBody>
                </p:sp>
              </p:grpSp>
              <p:sp>
                <p:nvSpPr>
                  <p:cNvPr id="61" name="Trapezium 60"/>
                  <p:cNvSpPr/>
                  <p:nvPr/>
                </p:nvSpPr>
                <p:spPr>
                  <a:xfrm>
                    <a:off x="3735111" y="5289720"/>
                    <a:ext cx="324558" cy="155948"/>
                  </a:xfrm>
                  <a:prstGeom prst="trapezoid">
                    <a:avLst>
                      <a:gd name="adj" fmla="val 35470"/>
                    </a:avLst>
                  </a:prstGeom>
                  <a:solidFill>
                    <a:srgbClr val="F282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sp>
                <p:nvSpPr>
                  <p:cNvPr id="62" name="Trapezium 61"/>
                  <p:cNvSpPr/>
                  <p:nvPr/>
                </p:nvSpPr>
                <p:spPr>
                  <a:xfrm>
                    <a:off x="3734351" y="5289703"/>
                    <a:ext cx="324558" cy="155948"/>
                  </a:xfrm>
                  <a:prstGeom prst="trapezoid">
                    <a:avLst>
                      <a:gd name="adj" fmla="val 35470"/>
                    </a:avLst>
                  </a:prstGeom>
                  <a:solidFill>
                    <a:srgbClr val="F282BA">
                      <a:alpha val="70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</p:grpSp>
            <p:sp>
              <p:nvSpPr>
                <p:cNvPr id="58" name="Ovaal 57"/>
                <p:cNvSpPr/>
                <p:nvPr/>
              </p:nvSpPr>
              <p:spPr>
                <a:xfrm>
                  <a:off x="3719985" y="4633715"/>
                  <a:ext cx="112889" cy="13546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59" name="Ovaal 58"/>
                <p:cNvSpPr/>
                <p:nvPr/>
              </p:nvSpPr>
              <p:spPr>
                <a:xfrm>
                  <a:off x="3883815" y="4841698"/>
                  <a:ext cx="112889" cy="13546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</p:grpSp>
        <p:sp>
          <p:nvSpPr>
            <p:cNvPr id="54" name="Ovaal 53"/>
            <p:cNvSpPr/>
            <p:nvPr/>
          </p:nvSpPr>
          <p:spPr>
            <a:xfrm rot="21540000">
              <a:off x="3863313" y="4559644"/>
              <a:ext cx="112889" cy="1354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12" name="Rechte verbindingslijn 11"/>
          <p:cNvCxnSpPr/>
          <p:nvPr/>
        </p:nvCxnSpPr>
        <p:spPr>
          <a:xfrm flipH="1">
            <a:off x="4125038" y="2900740"/>
            <a:ext cx="1498" cy="1199368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005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/>
        </p:nvGrpSpPr>
        <p:grpSpPr>
          <a:xfrm>
            <a:off x="3726777" y="4320521"/>
            <a:ext cx="877265" cy="1422670"/>
            <a:chOff x="5017285" y="4339844"/>
            <a:chExt cx="877265" cy="1422670"/>
          </a:xfrm>
        </p:grpSpPr>
        <p:pic>
          <p:nvPicPr>
            <p:cNvPr id="33" name="Picture 2" descr="Titration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5349" r="75717"/>
            <a:stretch/>
          </p:blipFill>
          <p:spPr bwMode="auto">
            <a:xfrm rot="21532784">
              <a:off x="5017285" y="4382883"/>
              <a:ext cx="770218" cy="13796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Ovaal 33"/>
            <p:cNvSpPr/>
            <p:nvPr/>
          </p:nvSpPr>
          <p:spPr>
            <a:xfrm rot="21532784">
              <a:off x="5553783" y="4505984"/>
              <a:ext cx="211976" cy="18825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 rot="21532784">
              <a:off x="5752239" y="5363491"/>
              <a:ext cx="142311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7" name="Ovaal 36"/>
            <p:cNvSpPr/>
            <p:nvPr/>
          </p:nvSpPr>
          <p:spPr>
            <a:xfrm rot="21532784">
              <a:off x="5441926" y="5335181"/>
              <a:ext cx="269288" cy="1096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" name="Ovaal 1"/>
            <p:cNvSpPr/>
            <p:nvPr/>
          </p:nvSpPr>
          <p:spPr>
            <a:xfrm>
              <a:off x="5330956" y="4339844"/>
              <a:ext cx="142875" cy="70975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5" name="Rechthoek 24"/>
          <p:cNvSpPr/>
          <p:nvPr/>
        </p:nvSpPr>
        <p:spPr>
          <a:xfrm>
            <a:off x="1391182" y="4170658"/>
            <a:ext cx="143435" cy="1581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3" name="Groep 42"/>
          <p:cNvGrpSpPr/>
          <p:nvPr/>
        </p:nvGrpSpPr>
        <p:grpSpPr>
          <a:xfrm>
            <a:off x="3774345" y="1723026"/>
            <a:ext cx="733627" cy="2605783"/>
            <a:chOff x="1533712" y="2108717"/>
            <a:chExt cx="733627" cy="2605783"/>
          </a:xfrm>
        </p:grpSpPr>
        <p:pic>
          <p:nvPicPr>
            <p:cNvPr id="45" name="Picture 6" descr="Burette and Pipette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597" r="83760"/>
            <a:stretch/>
          </p:blipFill>
          <p:spPr bwMode="auto">
            <a:xfrm>
              <a:off x="1533712" y="2108717"/>
              <a:ext cx="658982" cy="26057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Rechthoek 47"/>
            <p:cNvSpPr/>
            <p:nvPr/>
          </p:nvSpPr>
          <p:spPr>
            <a:xfrm>
              <a:off x="1821642" y="3409911"/>
              <a:ext cx="130629" cy="997645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>
              <a:glow rad="127000">
                <a:schemeClr val="accent1">
                  <a:alpha val="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6" name="Afgeronde rechthoek 45"/>
            <p:cNvSpPr/>
            <p:nvPr/>
          </p:nvSpPr>
          <p:spPr>
            <a:xfrm>
              <a:off x="2015412" y="2593910"/>
              <a:ext cx="251927" cy="17137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47" name="Afgeronde rechthoek 46"/>
            <p:cNvSpPr/>
            <p:nvPr/>
          </p:nvSpPr>
          <p:spPr>
            <a:xfrm>
              <a:off x="1992474" y="3654205"/>
              <a:ext cx="251927" cy="17137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49" name="Gelijkbenige driehoek 48"/>
            <p:cNvSpPr/>
            <p:nvPr/>
          </p:nvSpPr>
          <p:spPr>
            <a:xfrm rot="10800000">
              <a:off x="1821643" y="4408376"/>
              <a:ext cx="125525" cy="154845"/>
            </a:xfrm>
            <a:prstGeom prst="triangl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4" name="Rechthoek 43"/>
          <p:cNvSpPr/>
          <p:nvPr/>
        </p:nvSpPr>
        <p:spPr>
          <a:xfrm>
            <a:off x="4057399" y="2379592"/>
            <a:ext cx="144000" cy="64462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27000">
              <a:schemeClr val="accent1">
                <a:alpha val="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/>
          <p:cNvGrpSpPr/>
          <p:nvPr/>
        </p:nvGrpSpPr>
        <p:grpSpPr>
          <a:xfrm>
            <a:off x="3315177" y="4320521"/>
            <a:ext cx="1283980" cy="1379631"/>
            <a:chOff x="4881010" y="4316854"/>
            <a:chExt cx="1283980" cy="1379631"/>
          </a:xfrm>
        </p:grpSpPr>
        <p:sp>
          <p:nvSpPr>
            <p:cNvPr id="26" name="Rechthoek 25"/>
            <p:cNvSpPr/>
            <p:nvPr/>
          </p:nvSpPr>
          <p:spPr>
            <a:xfrm>
              <a:off x="4881010" y="5210108"/>
              <a:ext cx="94131" cy="166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11" name="Groep 10"/>
            <p:cNvGrpSpPr/>
            <p:nvPr/>
          </p:nvGrpSpPr>
          <p:grpSpPr>
            <a:xfrm rot="2692784">
              <a:off x="5180847" y="4316854"/>
              <a:ext cx="984143" cy="1379631"/>
              <a:chOff x="3863313" y="4378163"/>
              <a:chExt cx="984143" cy="1379631"/>
            </a:xfrm>
          </p:grpSpPr>
          <p:grpSp>
            <p:nvGrpSpPr>
              <p:cNvPr id="10" name="Groep 9"/>
              <p:cNvGrpSpPr/>
              <p:nvPr/>
            </p:nvGrpSpPr>
            <p:grpSpPr>
              <a:xfrm rot="-60000">
                <a:off x="3897624" y="4378163"/>
                <a:ext cx="949832" cy="1379631"/>
                <a:chOff x="4056579" y="4365670"/>
                <a:chExt cx="949832" cy="1379631"/>
              </a:xfrm>
            </p:grpSpPr>
            <p:sp>
              <p:nvSpPr>
                <p:cNvPr id="41" name="Ovaal 40"/>
                <p:cNvSpPr/>
                <p:nvPr/>
              </p:nvSpPr>
              <p:spPr>
                <a:xfrm>
                  <a:off x="4056579" y="4522969"/>
                  <a:ext cx="112889" cy="13546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grpSp>
              <p:nvGrpSpPr>
                <p:cNvPr id="9" name="Groep 8"/>
                <p:cNvGrpSpPr/>
                <p:nvPr/>
              </p:nvGrpSpPr>
              <p:grpSpPr>
                <a:xfrm>
                  <a:off x="4153800" y="4365670"/>
                  <a:ext cx="852611" cy="1379631"/>
                  <a:chOff x="3677550" y="4336541"/>
                  <a:chExt cx="852611" cy="1379631"/>
                </a:xfrm>
              </p:grpSpPr>
              <p:grpSp>
                <p:nvGrpSpPr>
                  <p:cNvPr id="27" name="Groep 26"/>
                  <p:cNvGrpSpPr/>
                  <p:nvPr/>
                </p:nvGrpSpPr>
                <p:grpSpPr>
                  <a:xfrm rot="18900000">
                    <a:off x="3677550" y="4336541"/>
                    <a:ext cx="852611" cy="1379631"/>
                    <a:chOff x="3369479" y="4366750"/>
                    <a:chExt cx="852611" cy="1379631"/>
                  </a:xfrm>
                </p:grpSpPr>
                <p:grpSp>
                  <p:nvGrpSpPr>
                    <p:cNvPr id="28" name="Groep 27"/>
                    <p:cNvGrpSpPr/>
                    <p:nvPr/>
                  </p:nvGrpSpPr>
                  <p:grpSpPr>
                    <a:xfrm>
                      <a:off x="3369479" y="4366750"/>
                      <a:ext cx="852611" cy="1379631"/>
                      <a:chOff x="4841689" y="3245223"/>
                      <a:chExt cx="852611" cy="1379631"/>
                    </a:xfrm>
                  </p:grpSpPr>
                  <p:pic>
                    <p:nvPicPr>
                      <p:cNvPr id="30" name="Picture 2" descr="Titration"/>
                      <p:cNvPicPr>
                        <a:picLocks noChangeAspect="1" noChangeArrowheads="1"/>
                      </p:cNvPicPr>
                      <p:nvPr/>
                    </p:nvPicPr>
                    <p:blipFill rotWithShape="1">
                      <a:blip r:embed="rId5">
                        <a:lum contrast="9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65349" r="75717"/>
                      <a:stretch/>
                    </p:blipFill>
                    <p:spPr bwMode="auto">
                      <a:xfrm>
                        <a:off x="4841689" y="3245223"/>
                        <a:ext cx="770218" cy="13796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sp>
                    <p:nvSpPr>
                      <p:cNvPr id="31" name="Ovaal 30"/>
                      <p:cNvSpPr/>
                      <p:nvPr/>
                    </p:nvSpPr>
                    <p:spPr>
                      <a:xfrm>
                        <a:off x="5399930" y="3366246"/>
                        <a:ext cx="211976" cy="18825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NL"/>
                      </a:p>
                    </p:txBody>
                  </p:sp>
                  <p:sp>
                    <p:nvSpPr>
                      <p:cNvPr id="32" name="Ovaal 31"/>
                      <p:cNvSpPr/>
                      <p:nvPr/>
                    </p:nvSpPr>
                    <p:spPr>
                      <a:xfrm>
                        <a:off x="5551989" y="4242501"/>
                        <a:ext cx="142311" cy="4571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NL"/>
                      </a:p>
                    </p:txBody>
                  </p:sp>
                </p:grpSp>
                <p:sp>
                  <p:nvSpPr>
                    <p:cNvPr id="29" name="Trapezium 28"/>
                    <p:cNvSpPr/>
                    <p:nvPr/>
                  </p:nvSpPr>
                  <p:spPr>
                    <a:xfrm>
                      <a:off x="3735111" y="5289720"/>
                      <a:ext cx="324558" cy="155948"/>
                    </a:xfrm>
                    <a:prstGeom prst="trapezoid">
                      <a:avLst>
                        <a:gd name="adj" fmla="val 35470"/>
                      </a:avLst>
                    </a:prstGeom>
                    <a:solidFill>
                      <a:srgbClr val="F282BA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/>
                    </a:p>
                  </p:txBody>
                </p:sp>
                <p:sp>
                  <p:nvSpPr>
                    <p:cNvPr id="36" name="Trapezium 35"/>
                    <p:cNvSpPr/>
                    <p:nvPr/>
                  </p:nvSpPr>
                  <p:spPr>
                    <a:xfrm>
                      <a:off x="3734351" y="5289703"/>
                      <a:ext cx="324558" cy="155948"/>
                    </a:xfrm>
                    <a:prstGeom prst="trapezoid">
                      <a:avLst>
                        <a:gd name="adj" fmla="val 35470"/>
                      </a:avLst>
                    </a:prstGeom>
                    <a:solidFill>
                      <a:schemeClr val="accent1">
                        <a:alpha val="1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/>
                    </a:p>
                  </p:txBody>
                </p:sp>
              </p:grpSp>
              <p:sp>
                <p:nvSpPr>
                  <p:cNvPr id="6" name="Ovaal 5"/>
                  <p:cNvSpPr/>
                  <p:nvPr/>
                </p:nvSpPr>
                <p:spPr>
                  <a:xfrm>
                    <a:off x="3719985" y="4633715"/>
                    <a:ext cx="112889" cy="135467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sp>
                <p:nvSpPr>
                  <p:cNvPr id="40" name="Ovaal 39"/>
                  <p:cNvSpPr/>
                  <p:nvPr/>
                </p:nvSpPr>
                <p:spPr>
                  <a:xfrm>
                    <a:off x="3883815" y="4841698"/>
                    <a:ext cx="112889" cy="135467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</p:grpSp>
          </p:grpSp>
          <p:sp>
            <p:nvSpPr>
              <p:cNvPr id="42" name="Ovaal 41"/>
              <p:cNvSpPr/>
              <p:nvPr/>
            </p:nvSpPr>
            <p:spPr>
              <a:xfrm rot="21540000">
                <a:off x="3863313" y="4559644"/>
                <a:ext cx="112889" cy="1354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3" name="Trapezium 12"/>
            <p:cNvSpPr/>
            <p:nvPr/>
          </p:nvSpPr>
          <p:spPr>
            <a:xfrm>
              <a:off x="5653606" y="5267716"/>
              <a:ext cx="337569" cy="174965"/>
            </a:xfrm>
            <a:prstGeom prst="trapezoid">
              <a:avLst/>
            </a:prstGeom>
            <a:solidFill>
              <a:srgbClr val="F7B7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2" name="Groep 51"/>
          <p:cNvGrpSpPr/>
          <p:nvPr/>
        </p:nvGrpSpPr>
        <p:grpSpPr>
          <a:xfrm rot="2692784">
            <a:off x="3611765" y="4316855"/>
            <a:ext cx="984143" cy="1379631"/>
            <a:chOff x="3863313" y="4378163"/>
            <a:chExt cx="984143" cy="1379631"/>
          </a:xfrm>
        </p:grpSpPr>
        <p:grpSp>
          <p:nvGrpSpPr>
            <p:cNvPr id="53" name="Groep 52"/>
            <p:cNvGrpSpPr/>
            <p:nvPr/>
          </p:nvGrpSpPr>
          <p:grpSpPr>
            <a:xfrm rot="-60000">
              <a:off x="3897624" y="4378163"/>
              <a:ext cx="949832" cy="1379631"/>
              <a:chOff x="4056579" y="4365670"/>
              <a:chExt cx="949832" cy="1379631"/>
            </a:xfrm>
          </p:grpSpPr>
          <p:sp>
            <p:nvSpPr>
              <p:cNvPr id="55" name="Ovaal 54"/>
              <p:cNvSpPr/>
              <p:nvPr/>
            </p:nvSpPr>
            <p:spPr>
              <a:xfrm>
                <a:off x="4056579" y="4522969"/>
                <a:ext cx="112889" cy="1354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grpSp>
            <p:nvGrpSpPr>
              <p:cNvPr id="56" name="Groep 55"/>
              <p:cNvGrpSpPr/>
              <p:nvPr/>
            </p:nvGrpSpPr>
            <p:grpSpPr>
              <a:xfrm>
                <a:off x="4153800" y="4365670"/>
                <a:ext cx="852611" cy="1379631"/>
                <a:chOff x="3677550" y="4336541"/>
                <a:chExt cx="852611" cy="1379631"/>
              </a:xfrm>
            </p:grpSpPr>
            <p:grpSp>
              <p:nvGrpSpPr>
                <p:cNvPr id="57" name="Groep 56"/>
                <p:cNvGrpSpPr/>
                <p:nvPr/>
              </p:nvGrpSpPr>
              <p:grpSpPr>
                <a:xfrm rot="18900000">
                  <a:off x="3677550" y="4336541"/>
                  <a:ext cx="852611" cy="1379631"/>
                  <a:chOff x="3369479" y="4366750"/>
                  <a:chExt cx="852611" cy="1379631"/>
                </a:xfrm>
              </p:grpSpPr>
              <p:grpSp>
                <p:nvGrpSpPr>
                  <p:cNvPr id="60" name="Groep 59"/>
                  <p:cNvGrpSpPr/>
                  <p:nvPr/>
                </p:nvGrpSpPr>
                <p:grpSpPr>
                  <a:xfrm>
                    <a:off x="3369479" y="4366750"/>
                    <a:ext cx="852611" cy="1379631"/>
                    <a:chOff x="4841689" y="3245223"/>
                    <a:chExt cx="852611" cy="1379631"/>
                  </a:xfrm>
                </p:grpSpPr>
                <p:pic>
                  <p:nvPicPr>
                    <p:cNvPr id="63" name="Picture 2" descr="Titration"/>
                    <p:cNvPicPr>
                      <a:picLocks noChangeAspect="1" noChangeArrowheads="1"/>
                    </p:cNvPicPr>
                    <p:nvPr/>
                  </p:nvPicPr>
                  <p:blipFill rotWithShape="1">
                    <a:blip r:embed="rId6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t="65349" r="75717"/>
                    <a:stretch/>
                  </p:blipFill>
                  <p:spPr bwMode="auto">
                    <a:xfrm>
                      <a:off x="4841689" y="3245223"/>
                      <a:ext cx="770218" cy="1379631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sp>
                  <p:nvSpPr>
                    <p:cNvPr id="64" name="Ovaal 63"/>
                    <p:cNvSpPr/>
                    <p:nvPr/>
                  </p:nvSpPr>
                  <p:spPr>
                    <a:xfrm>
                      <a:off x="5399930" y="3366246"/>
                      <a:ext cx="211976" cy="188259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/>
                    </a:p>
                  </p:txBody>
                </p:sp>
                <p:sp>
                  <p:nvSpPr>
                    <p:cNvPr id="65" name="Ovaal 64"/>
                    <p:cNvSpPr/>
                    <p:nvPr/>
                  </p:nvSpPr>
                  <p:spPr>
                    <a:xfrm>
                      <a:off x="5551989" y="4242501"/>
                      <a:ext cx="142311" cy="45719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/>
                    </a:p>
                  </p:txBody>
                </p:sp>
              </p:grpSp>
              <p:sp>
                <p:nvSpPr>
                  <p:cNvPr id="61" name="Trapezium 60"/>
                  <p:cNvSpPr/>
                  <p:nvPr/>
                </p:nvSpPr>
                <p:spPr>
                  <a:xfrm>
                    <a:off x="3735111" y="5289720"/>
                    <a:ext cx="324558" cy="155948"/>
                  </a:xfrm>
                  <a:prstGeom prst="trapezoid">
                    <a:avLst>
                      <a:gd name="adj" fmla="val 35470"/>
                    </a:avLst>
                  </a:prstGeom>
                  <a:solidFill>
                    <a:srgbClr val="F282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sp>
                <p:nvSpPr>
                  <p:cNvPr id="62" name="Trapezium 61"/>
                  <p:cNvSpPr/>
                  <p:nvPr/>
                </p:nvSpPr>
                <p:spPr>
                  <a:xfrm>
                    <a:off x="3734351" y="5289703"/>
                    <a:ext cx="324558" cy="155948"/>
                  </a:xfrm>
                  <a:prstGeom prst="trapezoid">
                    <a:avLst>
                      <a:gd name="adj" fmla="val 35470"/>
                    </a:avLst>
                  </a:prstGeom>
                  <a:solidFill>
                    <a:srgbClr val="F282BA">
                      <a:alpha val="70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</p:grpSp>
            <p:sp>
              <p:nvSpPr>
                <p:cNvPr id="58" name="Ovaal 57"/>
                <p:cNvSpPr/>
                <p:nvPr/>
              </p:nvSpPr>
              <p:spPr>
                <a:xfrm>
                  <a:off x="3719985" y="4633715"/>
                  <a:ext cx="112889" cy="13546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59" name="Ovaal 58"/>
                <p:cNvSpPr/>
                <p:nvPr/>
              </p:nvSpPr>
              <p:spPr>
                <a:xfrm>
                  <a:off x="3883815" y="4841698"/>
                  <a:ext cx="112889" cy="13546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</p:grpSp>
        <p:sp>
          <p:nvSpPr>
            <p:cNvPr id="54" name="Ovaal 53"/>
            <p:cNvSpPr/>
            <p:nvPr/>
          </p:nvSpPr>
          <p:spPr>
            <a:xfrm rot="21540000">
              <a:off x="3863313" y="4559644"/>
              <a:ext cx="112889" cy="1354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12" name="Rechte verbindingslijn 11"/>
          <p:cNvCxnSpPr/>
          <p:nvPr/>
        </p:nvCxnSpPr>
        <p:spPr>
          <a:xfrm flipH="1">
            <a:off x="4125038" y="2900740"/>
            <a:ext cx="1498" cy="1199368"/>
          </a:xfrm>
          <a:prstGeom prst="line">
            <a:avLst/>
          </a:prstGeom>
          <a:ln w="28575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263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-0.00052 0.14445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722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-0.00087 0.15902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794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/>
        </p:nvGrpSpPr>
        <p:grpSpPr>
          <a:xfrm>
            <a:off x="3723072" y="4328809"/>
            <a:ext cx="877265" cy="1422670"/>
            <a:chOff x="5017285" y="4339844"/>
            <a:chExt cx="877265" cy="1422670"/>
          </a:xfrm>
        </p:grpSpPr>
        <p:pic>
          <p:nvPicPr>
            <p:cNvPr id="33" name="Picture 2" descr="Titration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5349" r="75717"/>
            <a:stretch/>
          </p:blipFill>
          <p:spPr bwMode="auto">
            <a:xfrm rot="21532784">
              <a:off x="5017285" y="4382883"/>
              <a:ext cx="770218" cy="13796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Ovaal 33"/>
            <p:cNvSpPr/>
            <p:nvPr/>
          </p:nvSpPr>
          <p:spPr>
            <a:xfrm rot="21532784">
              <a:off x="5552078" y="4515628"/>
              <a:ext cx="211976" cy="18825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 rot="21532784">
              <a:off x="5752239" y="5363491"/>
              <a:ext cx="142311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7" name="Ovaal 36"/>
            <p:cNvSpPr/>
            <p:nvPr/>
          </p:nvSpPr>
          <p:spPr>
            <a:xfrm rot="21532784">
              <a:off x="5441926" y="5335181"/>
              <a:ext cx="269288" cy="1096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" name="Ovaal 1"/>
            <p:cNvSpPr/>
            <p:nvPr/>
          </p:nvSpPr>
          <p:spPr>
            <a:xfrm>
              <a:off x="5330956" y="4339844"/>
              <a:ext cx="142875" cy="70975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5" name="Rechthoek 24"/>
          <p:cNvSpPr/>
          <p:nvPr/>
        </p:nvSpPr>
        <p:spPr>
          <a:xfrm>
            <a:off x="1391182" y="4170658"/>
            <a:ext cx="143435" cy="1581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3" name="Groep 42"/>
          <p:cNvGrpSpPr/>
          <p:nvPr/>
        </p:nvGrpSpPr>
        <p:grpSpPr>
          <a:xfrm>
            <a:off x="3774345" y="1723026"/>
            <a:ext cx="733627" cy="2605783"/>
            <a:chOff x="1533712" y="2108717"/>
            <a:chExt cx="733627" cy="2605783"/>
          </a:xfrm>
        </p:grpSpPr>
        <p:pic>
          <p:nvPicPr>
            <p:cNvPr id="45" name="Picture 6" descr="Burette and Pipette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597" r="83760"/>
            <a:stretch/>
          </p:blipFill>
          <p:spPr bwMode="auto">
            <a:xfrm>
              <a:off x="1533712" y="2108717"/>
              <a:ext cx="658982" cy="26057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Rechthoek 47"/>
            <p:cNvSpPr/>
            <p:nvPr/>
          </p:nvSpPr>
          <p:spPr>
            <a:xfrm>
              <a:off x="1821642" y="3409911"/>
              <a:ext cx="130629" cy="997645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>
              <a:glow rad="127000">
                <a:schemeClr val="accent1">
                  <a:alpha val="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6" name="Afgeronde rechthoek 45"/>
            <p:cNvSpPr/>
            <p:nvPr/>
          </p:nvSpPr>
          <p:spPr>
            <a:xfrm>
              <a:off x="2015412" y="2593910"/>
              <a:ext cx="251927" cy="17137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47" name="Afgeronde rechthoek 46"/>
            <p:cNvSpPr/>
            <p:nvPr/>
          </p:nvSpPr>
          <p:spPr>
            <a:xfrm>
              <a:off x="1992474" y="3654205"/>
              <a:ext cx="251927" cy="17137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49" name="Gelijkbenige driehoek 48"/>
            <p:cNvSpPr/>
            <p:nvPr/>
          </p:nvSpPr>
          <p:spPr>
            <a:xfrm rot="10800000">
              <a:off x="1821643" y="4408376"/>
              <a:ext cx="125525" cy="154845"/>
            </a:xfrm>
            <a:prstGeom prst="triangl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9" name="Groep 8"/>
          <p:cNvGrpSpPr/>
          <p:nvPr/>
        </p:nvGrpSpPr>
        <p:grpSpPr>
          <a:xfrm>
            <a:off x="1796217" y="4247558"/>
            <a:ext cx="3030982" cy="1379631"/>
            <a:chOff x="4881010" y="4561451"/>
            <a:chExt cx="3030982" cy="1379631"/>
          </a:xfrm>
        </p:grpSpPr>
        <p:sp>
          <p:nvSpPr>
            <p:cNvPr id="26" name="Rechthoek 25"/>
            <p:cNvSpPr/>
            <p:nvPr/>
          </p:nvSpPr>
          <p:spPr>
            <a:xfrm>
              <a:off x="4881010" y="5210108"/>
              <a:ext cx="94131" cy="166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66" name="Groep 65"/>
            <p:cNvGrpSpPr/>
            <p:nvPr/>
          </p:nvGrpSpPr>
          <p:grpSpPr>
            <a:xfrm>
              <a:off x="5247419" y="4561451"/>
              <a:ext cx="2392656" cy="1379631"/>
              <a:chOff x="5511803" y="4275352"/>
              <a:chExt cx="2392656" cy="1379631"/>
            </a:xfrm>
          </p:grpSpPr>
          <p:grpSp>
            <p:nvGrpSpPr>
              <p:cNvPr id="68" name="Groep 67"/>
              <p:cNvGrpSpPr/>
              <p:nvPr/>
            </p:nvGrpSpPr>
            <p:grpSpPr>
              <a:xfrm rot="2692784">
                <a:off x="5511803" y="4275352"/>
                <a:ext cx="2392656" cy="1379631"/>
                <a:chOff x="3863313" y="3618288"/>
                <a:chExt cx="2392656" cy="1379631"/>
              </a:xfrm>
            </p:grpSpPr>
            <p:grpSp>
              <p:nvGrpSpPr>
                <p:cNvPr id="70" name="Groep 69"/>
                <p:cNvGrpSpPr/>
                <p:nvPr/>
              </p:nvGrpSpPr>
              <p:grpSpPr>
                <a:xfrm rot="-60000">
                  <a:off x="3884469" y="3618288"/>
                  <a:ext cx="2371500" cy="1379631"/>
                  <a:chOff x="4056579" y="3618087"/>
                  <a:chExt cx="2371500" cy="1379631"/>
                </a:xfrm>
              </p:grpSpPr>
              <p:sp>
                <p:nvSpPr>
                  <p:cNvPr id="72" name="Ovaal 71"/>
                  <p:cNvSpPr/>
                  <p:nvPr/>
                </p:nvSpPr>
                <p:spPr>
                  <a:xfrm>
                    <a:off x="4056579" y="4522969"/>
                    <a:ext cx="112889" cy="135467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grpSp>
                <p:nvGrpSpPr>
                  <p:cNvPr id="73" name="Groep 72"/>
                  <p:cNvGrpSpPr/>
                  <p:nvPr/>
                </p:nvGrpSpPr>
                <p:grpSpPr>
                  <a:xfrm>
                    <a:off x="4196235" y="3618087"/>
                    <a:ext cx="2231844" cy="1379631"/>
                    <a:chOff x="3719985" y="3588958"/>
                    <a:chExt cx="2231844" cy="1379631"/>
                  </a:xfrm>
                </p:grpSpPr>
                <p:sp>
                  <p:nvSpPr>
                    <p:cNvPr id="75" name="Ovaal 74"/>
                    <p:cNvSpPr/>
                    <p:nvPr/>
                  </p:nvSpPr>
                  <p:spPr>
                    <a:xfrm>
                      <a:off x="3719985" y="4633715"/>
                      <a:ext cx="112889" cy="135467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/>
                    </a:p>
                  </p:txBody>
                </p:sp>
                <p:grpSp>
                  <p:nvGrpSpPr>
                    <p:cNvPr id="77" name="Groep 76"/>
                    <p:cNvGrpSpPr/>
                    <p:nvPr/>
                  </p:nvGrpSpPr>
                  <p:grpSpPr>
                    <a:xfrm rot="18900000">
                      <a:off x="3956173" y="3588958"/>
                      <a:ext cx="1995656" cy="1379631"/>
                      <a:chOff x="5399930" y="3317747"/>
                      <a:chExt cx="1995656" cy="1379631"/>
                    </a:xfrm>
                  </p:grpSpPr>
                  <p:pic>
                    <p:nvPicPr>
                      <p:cNvPr id="80" name="Picture 2" descr="Titration"/>
                      <p:cNvPicPr>
                        <a:picLocks noChangeAspect="1" noChangeArrowheads="1"/>
                      </p:cNvPicPr>
                      <p:nvPr/>
                    </p:nvPicPr>
                    <p:blipFill rotWithShape="1">
                      <a:blip r:embed="rId5">
                        <a:lum contrast="9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65349" r="75717"/>
                      <a:stretch/>
                    </p:blipFill>
                    <p:spPr bwMode="auto">
                      <a:xfrm>
                        <a:off x="6625368" y="3317747"/>
                        <a:ext cx="770218" cy="13796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sp>
                    <p:nvSpPr>
                      <p:cNvPr id="81" name="Ovaal 80"/>
                      <p:cNvSpPr/>
                      <p:nvPr/>
                    </p:nvSpPr>
                    <p:spPr>
                      <a:xfrm>
                        <a:off x="5399930" y="3366246"/>
                        <a:ext cx="211976" cy="18825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NL"/>
                      </a:p>
                    </p:txBody>
                  </p:sp>
                  <p:sp>
                    <p:nvSpPr>
                      <p:cNvPr id="82" name="Ovaal 81"/>
                      <p:cNvSpPr/>
                      <p:nvPr/>
                    </p:nvSpPr>
                    <p:spPr>
                      <a:xfrm>
                        <a:off x="5551989" y="4242501"/>
                        <a:ext cx="142311" cy="4571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NL"/>
                      </a:p>
                    </p:txBody>
                  </p:sp>
                </p:grpSp>
              </p:grpSp>
            </p:grpSp>
            <p:sp>
              <p:nvSpPr>
                <p:cNvPr id="71" name="Ovaal 70"/>
                <p:cNvSpPr/>
                <p:nvPr/>
              </p:nvSpPr>
              <p:spPr>
                <a:xfrm rot="21540000">
                  <a:off x="3863313" y="4559644"/>
                  <a:ext cx="112889" cy="13546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sp>
            <p:nvSpPr>
              <p:cNvPr id="69" name="Trapezium 68"/>
              <p:cNvSpPr/>
              <p:nvPr/>
            </p:nvSpPr>
            <p:spPr>
              <a:xfrm>
                <a:off x="7455630" y="5312547"/>
                <a:ext cx="337569" cy="174965"/>
              </a:xfrm>
              <a:prstGeom prst="trapezoid">
                <a:avLst/>
              </a:prstGeom>
              <a:solidFill>
                <a:srgbClr val="F7B7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5" name="Ovaal 4"/>
            <p:cNvSpPr/>
            <p:nvPr/>
          </p:nvSpPr>
          <p:spPr>
            <a:xfrm>
              <a:off x="7779425" y="4571688"/>
              <a:ext cx="132567" cy="55181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2" name="Ovaal 51"/>
            <p:cNvSpPr/>
            <p:nvPr/>
          </p:nvSpPr>
          <p:spPr>
            <a:xfrm rot="21532784">
              <a:off x="7360020" y="4806914"/>
              <a:ext cx="211976" cy="18825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Ovaal 52"/>
            <p:cNvSpPr/>
            <p:nvPr/>
          </p:nvSpPr>
          <p:spPr>
            <a:xfrm rot="21532784">
              <a:off x="7526336" y="5568563"/>
              <a:ext cx="211976" cy="18825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Ovaal 5"/>
            <p:cNvSpPr/>
            <p:nvPr/>
          </p:nvSpPr>
          <p:spPr>
            <a:xfrm>
              <a:off x="7129168" y="4639229"/>
              <a:ext cx="140044" cy="57087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0" name="Ovaal 49"/>
          <p:cNvSpPr/>
          <p:nvPr/>
        </p:nvSpPr>
        <p:spPr>
          <a:xfrm>
            <a:off x="4088943" y="4223282"/>
            <a:ext cx="65903" cy="765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785E52E9-D560-1851-ADBD-F9E9B46F2765}"/>
              </a:ext>
            </a:extLst>
          </p:cNvPr>
          <p:cNvSpPr txBox="1"/>
          <p:nvPr/>
        </p:nvSpPr>
        <p:spPr>
          <a:xfrm>
            <a:off x="4572000" y="5156884"/>
            <a:ext cx="13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kleuromslag</a:t>
            </a:r>
          </a:p>
        </p:txBody>
      </p:sp>
    </p:spTree>
    <p:extLst>
      <p:ext uri="{BB962C8B-B14F-4D97-AF65-F5344CB8AC3E}">
        <p14:creationId xmlns:p14="http://schemas.microsoft.com/office/powerpoint/2010/main" val="355001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6 L 0.00139 0.13842 " pathEditMode="relative" rAng="0" ptsTypes="AA">
                                      <p:cBhvr>
                                        <p:cTn id="8" dur="19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6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900"/>
                            </p:stCondLst>
                            <p:childTnLst>
                              <p:par>
                                <p:cTn id="1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  <p:bldP spid="50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481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ep 5">
            <a:extLst>
              <a:ext uri="{FF2B5EF4-FFF2-40B4-BE49-F238E27FC236}">
                <a16:creationId xmlns:a16="http://schemas.microsoft.com/office/drawing/2014/main" id="{F6A2B748-6641-F679-EA3D-7B9121F06FF5}"/>
              </a:ext>
            </a:extLst>
          </p:cNvPr>
          <p:cNvGrpSpPr/>
          <p:nvPr/>
        </p:nvGrpSpPr>
        <p:grpSpPr>
          <a:xfrm>
            <a:off x="448574" y="503340"/>
            <a:ext cx="8615527" cy="5736601"/>
            <a:chOff x="448574" y="503340"/>
            <a:chExt cx="8615527" cy="5736601"/>
          </a:xfrm>
        </p:grpSpPr>
        <p:pic>
          <p:nvPicPr>
            <p:cNvPr id="8" name="Afbeelding 7">
              <a:extLst>
                <a:ext uri="{FF2B5EF4-FFF2-40B4-BE49-F238E27FC236}">
                  <a16:creationId xmlns:a16="http://schemas.microsoft.com/office/drawing/2014/main" id="{EB16DF27-E88F-4834-95C2-4C3EA2E9DA3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5" r="466" b="7551"/>
            <a:stretch/>
          </p:blipFill>
          <p:spPr>
            <a:xfrm>
              <a:off x="1043796" y="503340"/>
              <a:ext cx="7651630" cy="5267732"/>
            </a:xfrm>
            <a:prstGeom prst="rect">
              <a:avLst/>
            </a:prstGeom>
          </p:spPr>
        </p:pic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4357910C-6199-4012-F87D-E9E22B65C907}"/>
                </a:ext>
              </a:extLst>
            </p:cNvPr>
            <p:cNvSpPr txBox="1"/>
            <p:nvPr/>
          </p:nvSpPr>
          <p:spPr>
            <a:xfrm>
              <a:off x="5891840" y="5870609"/>
              <a:ext cx="31722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>
                  <a:solidFill>
                    <a:srgbClr val="FF0000"/>
                  </a:solidFill>
                </a:rPr>
                <a:t>→ aantal mL </a:t>
              </a:r>
            </a:p>
          </p:txBody>
        </p:sp>
        <p:grpSp>
          <p:nvGrpSpPr>
            <p:cNvPr id="10" name="Groep 9">
              <a:extLst>
                <a:ext uri="{FF2B5EF4-FFF2-40B4-BE49-F238E27FC236}">
                  <a16:creationId xmlns:a16="http://schemas.microsoft.com/office/drawing/2014/main" id="{30570A24-84DE-0D79-4190-FECAD8792C79}"/>
                </a:ext>
              </a:extLst>
            </p:cNvPr>
            <p:cNvGrpSpPr/>
            <p:nvPr/>
          </p:nvGrpSpPr>
          <p:grpSpPr>
            <a:xfrm>
              <a:off x="6556075" y="2622430"/>
              <a:ext cx="2337759" cy="806570"/>
              <a:chOff x="6556075" y="2622430"/>
              <a:chExt cx="2337759" cy="806570"/>
            </a:xfrm>
          </p:grpSpPr>
          <p:sp>
            <p:nvSpPr>
              <p:cNvPr id="12" name="Rechthoek 11">
                <a:extLst>
                  <a:ext uri="{FF2B5EF4-FFF2-40B4-BE49-F238E27FC236}">
                    <a16:creationId xmlns:a16="http://schemas.microsoft.com/office/drawing/2014/main" id="{58D4C455-884F-D9C3-E90A-8FA529163632}"/>
                  </a:ext>
                </a:extLst>
              </p:cNvPr>
              <p:cNvSpPr/>
              <p:nvPr/>
            </p:nvSpPr>
            <p:spPr>
              <a:xfrm>
                <a:off x="6556075" y="2622430"/>
                <a:ext cx="2208363" cy="80657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DB1CCBAB-0F03-A2A0-B722-B64C9B238FDC}"/>
                  </a:ext>
                </a:extLst>
              </p:cNvPr>
              <p:cNvSpPr txBox="1"/>
              <p:nvPr/>
            </p:nvSpPr>
            <p:spPr>
              <a:xfrm>
                <a:off x="6556075" y="2723707"/>
                <a:ext cx="23377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>
                    <a:solidFill>
                      <a:srgbClr val="FF0000"/>
                    </a:solidFill>
                  </a:rPr>
                  <a:t>Equivalentie punt</a:t>
                </a:r>
              </a:p>
            </p:txBody>
          </p:sp>
        </p:grpSp>
        <p:sp>
          <p:nvSpPr>
            <p:cNvPr id="11" name="Tekstvak 10">
              <a:extLst>
                <a:ext uri="{FF2B5EF4-FFF2-40B4-BE49-F238E27FC236}">
                  <a16:creationId xmlns:a16="http://schemas.microsoft.com/office/drawing/2014/main" id="{BCC397ED-B948-CC3B-1893-7FD7ED451B0B}"/>
                </a:ext>
              </a:extLst>
            </p:cNvPr>
            <p:cNvSpPr txBox="1"/>
            <p:nvPr/>
          </p:nvSpPr>
          <p:spPr>
            <a:xfrm>
              <a:off x="448574" y="503340"/>
              <a:ext cx="4507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rgbClr val="FF0000"/>
                  </a:solidFill>
                </a:rPr>
                <a:t>pH</a:t>
              </a:r>
            </a:p>
            <a:p>
              <a:r>
                <a:rPr lang="nl-NL" dirty="0">
                  <a:solidFill>
                    <a:srgbClr val="FF0000"/>
                  </a:solidFill>
                </a:rPr>
                <a:t>↑</a:t>
              </a:r>
            </a:p>
          </p:txBody>
        </p:sp>
      </p:grpSp>
      <p:sp>
        <p:nvSpPr>
          <p:cNvPr id="7" name="Rechthoek 6">
            <a:extLst>
              <a:ext uri="{FF2B5EF4-FFF2-40B4-BE49-F238E27FC236}">
                <a16:creationId xmlns:a16="http://schemas.microsoft.com/office/drawing/2014/main" id="{11D0ACBC-5101-1AB0-3D93-F5CA6C59EFFA}"/>
              </a:ext>
            </a:extLst>
          </p:cNvPr>
          <p:cNvSpPr/>
          <p:nvPr/>
        </p:nvSpPr>
        <p:spPr>
          <a:xfrm>
            <a:off x="1733909" y="633600"/>
            <a:ext cx="6961517" cy="45806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6BA14082-52DE-FD19-463B-75AA43CFA304}"/>
              </a:ext>
            </a:extLst>
          </p:cNvPr>
          <p:cNvSpPr txBox="1"/>
          <p:nvPr/>
        </p:nvSpPr>
        <p:spPr>
          <a:xfrm>
            <a:off x="1518081" y="381739"/>
            <a:ext cx="2993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     pH-curve titratie</a:t>
            </a:r>
            <a:endParaRPr lang="nl-N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89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ep 5">
            <a:extLst>
              <a:ext uri="{FF2B5EF4-FFF2-40B4-BE49-F238E27FC236}">
                <a16:creationId xmlns:a16="http://schemas.microsoft.com/office/drawing/2014/main" id="{F6A2B748-6641-F679-EA3D-7B9121F06FF5}"/>
              </a:ext>
            </a:extLst>
          </p:cNvPr>
          <p:cNvGrpSpPr/>
          <p:nvPr/>
        </p:nvGrpSpPr>
        <p:grpSpPr>
          <a:xfrm>
            <a:off x="448574" y="503340"/>
            <a:ext cx="8695426" cy="5736601"/>
            <a:chOff x="448574" y="503340"/>
            <a:chExt cx="8695426" cy="5736601"/>
          </a:xfrm>
        </p:grpSpPr>
        <p:pic>
          <p:nvPicPr>
            <p:cNvPr id="8" name="Afbeelding 7">
              <a:extLst>
                <a:ext uri="{FF2B5EF4-FFF2-40B4-BE49-F238E27FC236}">
                  <a16:creationId xmlns:a16="http://schemas.microsoft.com/office/drawing/2014/main" id="{EB16DF27-E88F-4834-95C2-4C3EA2E9DA3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5" r="466" b="7551"/>
            <a:stretch/>
          </p:blipFill>
          <p:spPr>
            <a:xfrm>
              <a:off x="1043796" y="503340"/>
              <a:ext cx="7651630" cy="5267732"/>
            </a:xfrm>
            <a:prstGeom prst="rect">
              <a:avLst/>
            </a:prstGeom>
          </p:spPr>
        </p:pic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4357910C-6199-4012-F87D-E9E22B65C907}"/>
                </a:ext>
              </a:extLst>
            </p:cNvPr>
            <p:cNvSpPr txBox="1"/>
            <p:nvPr/>
          </p:nvSpPr>
          <p:spPr>
            <a:xfrm>
              <a:off x="5891840" y="5870609"/>
              <a:ext cx="3252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>
                  <a:solidFill>
                    <a:srgbClr val="FF0000"/>
                  </a:solidFill>
                </a:rPr>
                <a:t>→ aantal mL 1,0 M natronloog</a:t>
              </a:r>
            </a:p>
          </p:txBody>
        </p:sp>
        <p:grpSp>
          <p:nvGrpSpPr>
            <p:cNvPr id="10" name="Groep 9">
              <a:extLst>
                <a:ext uri="{FF2B5EF4-FFF2-40B4-BE49-F238E27FC236}">
                  <a16:creationId xmlns:a16="http://schemas.microsoft.com/office/drawing/2014/main" id="{30570A24-84DE-0D79-4190-FECAD8792C79}"/>
                </a:ext>
              </a:extLst>
            </p:cNvPr>
            <p:cNvGrpSpPr/>
            <p:nvPr/>
          </p:nvGrpSpPr>
          <p:grpSpPr>
            <a:xfrm>
              <a:off x="6556075" y="2622430"/>
              <a:ext cx="2337759" cy="806570"/>
              <a:chOff x="6556075" y="2622430"/>
              <a:chExt cx="2337759" cy="806570"/>
            </a:xfrm>
          </p:grpSpPr>
          <p:sp>
            <p:nvSpPr>
              <p:cNvPr id="12" name="Rechthoek 11">
                <a:extLst>
                  <a:ext uri="{FF2B5EF4-FFF2-40B4-BE49-F238E27FC236}">
                    <a16:creationId xmlns:a16="http://schemas.microsoft.com/office/drawing/2014/main" id="{58D4C455-884F-D9C3-E90A-8FA529163632}"/>
                  </a:ext>
                </a:extLst>
              </p:cNvPr>
              <p:cNvSpPr/>
              <p:nvPr/>
            </p:nvSpPr>
            <p:spPr>
              <a:xfrm>
                <a:off x="6556075" y="2622430"/>
                <a:ext cx="2208363" cy="80657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DB1CCBAB-0F03-A2A0-B722-B64C9B238FDC}"/>
                  </a:ext>
                </a:extLst>
              </p:cNvPr>
              <p:cNvSpPr txBox="1"/>
              <p:nvPr/>
            </p:nvSpPr>
            <p:spPr>
              <a:xfrm>
                <a:off x="6556075" y="2723707"/>
                <a:ext cx="23377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>
                    <a:solidFill>
                      <a:srgbClr val="FF0000"/>
                    </a:solidFill>
                  </a:rPr>
                  <a:t>Equivalentie punt</a:t>
                </a:r>
              </a:p>
            </p:txBody>
          </p:sp>
        </p:grpSp>
        <p:sp>
          <p:nvSpPr>
            <p:cNvPr id="11" name="Tekstvak 10">
              <a:extLst>
                <a:ext uri="{FF2B5EF4-FFF2-40B4-BE49-F238E27FC236}">
                  <a16:creationId xmlns:a16="http://schemas.microsoft.com/office/drawing/2014/main" id="{BCC397ED-B948-CC3B-1893-7FD7ED451B0B}"/>
                </a:ext>
              </a:extLst>
            </p:cNvPr>
            <p:cNvSpPr txBox="1"/>
            <p:nvPr/>
          </p:nvSpPr>
          <p:spPr>
            <a:xfrm>
              <a:off x="448574" y="503340"/>
              <a:ext cx="4507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rgbClr val="FF0000"/>
                  </a:solidFill>
                </a:rPr>
                <a:t>pH</a:t>
              </a:r>
            </a:p>
            <a:p>
              <a:r>
                <a:rPr lang="nl-NL" dirty="0">
                  <a:solidFill>
                    <a:srgbClr val="FF0000"/>
                  </a:solidFill>
                </a:rPr>
                <a:t>↑</a:t>
              </a:r>
            </a:p>
          </p:txBody>
        </p:sp>
      </p:grpSp>
      <p:sp>
        <p:nvSpPr>
          <p:cNvPr id="7" name="Rechthoek 6">
            <a:extLst>
              <a:ext uri="{FF2B5EF4-FFF2-40B4-BE49-F238E27FC236}">
                <a16:creationId xmlns:a16="http://schemas.microsoft.com/office/drawing/2014/main" id="{11D0ACBC-5101-1AB0-3D93-F5CA6C59EFFA}"/>
              </a:ext>
            </a:extLst>
          </p:cNvPr>
          <p:cNvSpPr/>
          <p:nvPr/>
        </p:nvSpPr>
        <p:spPr>
          <a:xfrm>
            <a:off x="1733909" y="633600"/>
            <a:ext cx="6961517" cy="45806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6BA14082-52DE-FD19-463B-75AA43CFA304}"/>
              </a:ext>
            </a:extLst>
          </p:cNvPr>
          <p:cNvSpPr txBox="1"/>
          <p:nvPr/>
        </p:nvSpPr>
        <p:spPr>
          <a:xfrm>
            <a:off x="1518081" y="381739"/>
            <a:ext cx="5446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     pH-curve titratie </a:t>
            </a:r>
            <a:r>
              <a:rPr lang="nl-NL" sz="2800" dirty="0">
                <a:solidFill>
                  <a:srgbClr val="FF0000"/>
                </a:solidFill>
              </a:rPr>
              <a:t>1,0 M</a:t>
            </a:r>
            <a:r>
              <a:rPr lang="nl-NL" sz="2800" dirty="0"/>
              <a:t> </a:t>
            </a:r>
            <a:r>
              <a:rPr lang="nl-NL" sz="2800" dirty="0">
                <a:solidFill>
                  <a:srgbClr val="FF0000"/>
                </a:solidFill>
              </a:rPr>
              <a:t>sterk zuur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4CDE2C6F-1A97-9CBD-FA56-B7A9D18664CC}"/>
              </a:ext>
            </a:extLst>
          </p:cNvPr>
          <p:cNvSpPr/>
          <p:nvPr/>
        </p:nvSpPr>
        <p:spPr>
          <a:xfrm>
            <a:off x="1820172" y="2908372"/>
            <a:ext cx="3623095" cy="1022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319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11111E-6 L 0.73767 0.00046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875" y="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>
            <a:extLst>
              <a:ext uri="{FF2B5EF4-FFF2-40B4-BE49-F238E27FC236}">
                <a16:creationId xmlns:a16="http://schemas.microsoft.com/office/drawing/2014/main" id="{51623D80-10BF-4E65-36C8-AE8AABF4FD5A}"/>
              </a:ext>
            </a:extLst>
          </p:cNvPr>
          <p:cNvGrpSpPr/>
          <p:nvPr/>
        </p:nvGrpSpPr>
        <p:grpSpPr>
          <a:xfrm>
            <a:off x="1822032" y="2024164"/>
            <a:ext cx="4069818" cy="1636946"/>
            <a:chOff x="1822032" y="2024164"/>
            <a:chExt cx="4069818" cy="1636946"/>
          </a:xfrm>
        </p:grpSpPr>
        <p:grpSp>
          <p:nvGrpSpPr>
            <p:cNvPr id="3" name="Groep 2">
              <a:extLst>
                <a:ext uri="{FF2B5EF4-FFF2-40B4-BE49-F238E27FC236}">
                  <a16:creationId xmlns:a16="http://schemas.microsoft.com/office/drawing/2014/main" id="{C9E61180-801F-87A2-AFCE-F3B2E172BBE5}"/>
                </a:ext>
              </a:extLst>
            </p:cNvPr>
            <p:cNvGrpSpPr/>
            <p:nvPr/>
          </p:nvGrpSpPr>
          <p:grpSpPr>
            <a:xfrm>
              <a:off x="1822032" y="2024164"/>
              <a:ext cx="4069818" cy="1636946"/>
              <a:chOff x="3894827" y="2094101"/>
              <a:chExt cx="371221" cy="1636946"/>
            </a:xfrm>
          </p:grpSpPr>
          <p:pic>
            <p:nvPicPr>
              <p:cNvPr id="15" name="Afbeelding 14">
                <a:extLst>
                  <a:ext uri="{FF2B5EF4-FFF2-40B4-BE49-F238E27FC236}">
                    <a16:creationId xmlns:a16="http://schemas.microsoft.com/office/drawing/2014/main" id="{22C5B9AC-23EA-979B-6C6F-DD76BD7F867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2983" t="22356" r="31599" b="74654"/>
              <a:stretch/>
            </p:blipFill>
            <p:spPr>
              <a:xfrm rot="16200000">
                <a:off x="3807098" y="2181830"/>
                <a:ext cx="546677" cy="371220"/>
              </a:xfrm>
              <a:prstGeom prst="rect">
                <a:avLst/>
              </a:prstGeom>
            </p:spPr>
          </p:pic>
          <p:pic>
            <p:nvPicPr>
              <p:cNvPr id="16" name="Afbeelding 15">
                <a:extLst>
                  <a:ext uri="{FF2B5EF4-FFF2-40B4-BE49-F238E27FC236}">
                    <a16:creationId xmlns:a16="http://schemas.microsoft.com/office/drawing/2014/main" id="{6718CDD1-CCF3-E65D-61E8-E2A7132059F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2706" t="71050" r="32048" b="26379"/>
              <a:stretch/>
            </p:blipFill>
            <p:spPr>
              <a:xfrm rot="16200000">
                <a:off x="3895771" y="2907550"/>
                <a:ext cx="369333" cy="371220"/>
              </a:xfrm>
              <a:prstGeom prst="rect">
                <a:avLst/>
              </a:prstGeom>
            </p:spPr>
          </p:pic>
          <p:pic>
            <p:nvPicPr>
              <p:cNvPr id="17" name="Afbeelding 16">
                <a:extLst>
                  <a:ext uri="{FF2B5EF4-FFF2-40B4-BE49-F238E27FC236}">
                    <a16:creationId xmlns:a16="http://schemas.microsoft.com/office/drawing/2014/main" id="{87DD13FB-359F-C0B7-E160-28B1BB4E982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6033" t="63746" r="37171" b="33628"/>
              <a:stretch/>
            </p:blipFill>
            <p:spPr>
              <a:xfrm rot="16200000">
                <a:off x="3879638" y="3344639"/>
                <a:ext cx="401597" cy="371219"/>
              </a:xfrm>
              <a:prstGeom prst="rect">
                <a:avLst/>
              </a:prstGeom>
            </p:spPr>
          </p:pic>
        </p:grpSp>
        <p:grpSp>
          <p:nvGrpSpPr>
            <p:cNvPr id="7" name="Groep 6">
              <a:extLst>
                <a:ext uri="{FF2B5EF4-FFF2-40B4-BE49-F238E27FC236}">
                  <a16:creationId xmlns:a16="http://schemas.microsoft.com/office/drawing/2014/main" id="{417F4F6A-E878-14E7-466C-E47B3C78784C}"/>
                </a:ext>
              </a:extLst>
            </p:cNvPr>
            <p:cNvGrpSpPr/>
            <p:nvPr/>
          </p:nvGrpSpPr>
          <p:grpSpPr>
            <a:xfrm>
              <a:off x="2398144" y="2112837"/>
              <a:ext cx="2042034" cy="1500045"/>
              <a:chOff x="2398144" y="2112837"/>
              <a:chExt cx="2042034" cy="1500045"/>
            </a:xfrm>
          </p:grpSpPr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48161192-42F1-6A06-4689-B7D2FED818C0}"/>
                  </a:ext>
                </a:extLst>
              </p:cNvPr>
              <p:cNvSpPr txBox="1"/>
              <p:nvPr/>
            </p:nvSpPr>
            <p:spPr>
              <a:xfrm>
                <a:off x="2398144" y="2112837"/>
                <a:ext cx="14127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Fenolftaleïen</a:t>
                </a:r>
              </a:p>
            </p:txBody>
          </p:sp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BEDA5A6B-55AD-4EAF-5D2D-7B71225716F8}"/>
                  </a:ext>
                </a:extLst>
              </p:cNvPr>
              <p:cNvSpPr txBox="1"/>
              <p:nvPr/>
            </p:nvSpPr>
            <p:spPr>
              <a:xfrm>
                <a:off x="2398144" y="2834874"/>
                <a:ext cx="20420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Broomthymolblauw</a:t>
                </a:r>
              </a:p>
            </p:txBody>
          </p:sp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946C5A9C-CFB0-457B-4418-2EA7724DE400}"/>
                  </a:ext>
                </a:extLst>
              </p:cNvPr>
              <p:cNvSpPr txBox="1"/>
              <p:nvPr/>
            </p:nvSpPr>
            <p:spPr>
              <a:xfrm>
                <a:off x="2398144" y="3243550"/>
                <a:ext cx="12895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Methylrood</a:t>
                </a:r>
              </a:p>
            </p:txBody>
          </p:sp>
        </p:grpSp>
      </p:grp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8AB5BE10-AB09-C81E-1188-AD762A6E898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5" r="466" b="7551"/>
          <a:stretch/>
        </p:blipFill>
        <p:spPr>
          <a:xfrm>
            <a:off x="1043796" y="504000"/>
            <a:ext cx="7651630" cy="5267732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28" name="Rechthoek 27">
            <a:extLst>
              <a:ext uri="{FF2B5EF4-FFF2-40B4-BE49-F238E27FC236}">
                <a16:creationId xmlns:a16="http://schemas.microsoft.com/office/drawing/2014/main" id="{B6AC75E4-3B41-0729-8045-95C044CB298A}"/>
              </a:ext>
            </a:extLst>
          </p:cNvPr>
          <p:cNvSpPr/>
          <p:nvPr/>
        </p:nvSpPr>
        <p:spPr>
          <a:xfrm>
            <a:off x="5641675" y="1942298"/>
            <a:ext cx="3122764" cy="1770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8E2EE30B-8BF5-F295-9C78-958DFF4CFC83}"/>
              </a:ext>
            </a:extLst>
          </p:cNvPr>
          <p:cNvCxnSpPr>
            <a:cxnSpLocks/>
          </p:cNvCxnSpPr>
          <p:nvPr/>
        </p:nvCxnSpPr>
        <p:spPr>
          <a:xfrm>
            <a:off x="1822027" y="2990156"/>
            <a:ext cx="3636000" cy="0"/>
          </a:xfrm>
          <a:prstGeom prst="line">
            <a:avLst/>
          </a:prstGeom>
          <a:ln>
            <a:solidFill>
              <a:srgbClr val="009E47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8A6C867-F4B8-FA14-FE67-1FB327B08DAB}"/>
              </a:ext>
            </a:extLst>
          </p:cNvPr>
          <p:cNvCxnSpPr>
            <a:cxnSpLocks/>
          </p:cNvCxnSpPr>
          <p:nvPr/>
        </p:nvCxnSpPr>
        <p:spPr>
          <a:xfrm>
            <a:off x="1802976" y="2971275"/>
            <a:ext cx="3636000" cy="0"/>
          </a:xfrm>
          <a:prstGeom prst="line">
            <a:avLst/>
          </a:prstGeom>
          <a:ln>
            <a:solidFill>
              <a:srgbClr val="008E4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2" name="Tekstvak 41">
            <a:extLst>
              <a:ext uri="{FF2B5EF4-FFF2-40B4-BE49-F238E27FC236}">
                <a16:creationId xmlns:a16="http://schemas.microsoft.com/office/drawing/2014/main" id="{E924961F-145E-17D8-9AA0-8168279D02A7}"/>
              </a:ext>
            </a:extLst>
          </p:cNvPr>
          <p:cNvSpPr txBox="1"/>
          <p:nvPr/>
        </p:nvSpPr>
        <p:spPr>
          <a:xfrm>
            <a:off x="2398144" y="283487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40A00D5-0551-197C-28A6-40B5F93119E6}"/>
              </a:ext>
            </a:extLst>
          </p:cNvPr>
          <p:cNvSpPr txBox="1"/>
          <p:nvPr/>
        </p:nvSpPr>
        <p:spPr>
          <a:xfrm>
            <a:off x="6530045" y="2365850"/>
            <a:ext cx="17554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Alle drie de indicatoren zijn geschikt.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09CD1B2D-6EA4-A1F0-4E48-CA9C82FC7D63}"/>
              </a:ext>
            </a:extLst>
          </p:cNvPr>
          <p:cNvSpPr txBox="1"/>
          <p:nvPr/>
        </p:nvSpPr>
        <p:spPr>
          <a:xfrm>
            <a:off x="2398144" y="2837553"/>
            <a:ext cx="204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Broomthymolblauw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FAC87E4-EC2A-F95F-4786-380DAA662118}"/>
              </a:ext>
            </a:extLst>
          </p:cNvPr>
          <p:cNvSpPr txBox="1"/>
          <p:nvPr/>
        </p:nvSpPr>
        <p:spPr>
          <a:xfrm>
            <a:off x="5891840" y="5870609"/>
            <a:ext cx="3252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→ aantal mL 1,0 M natronloog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7874A6BC-9C6E-1FCF-E87D-2807E1CC00E5}"/>
              </a:ext>
            </a:extLst>
          </p:cNvPr>
          <p:cNvSpPr txBox="1"/>
          <p:nvPr/>
        </p:nvSpPr>
        <p:spPr>
          <a:xfrm>
            <a:off x="448574" y="503340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pH</a:t>
            </a:r>
          </a:p>
          <a:p>
            <a:r>
              <a:rPr lang="nl-NL" dirty="0"/>
              <a:t>↑</a:t>
            </a:r>
          </a:p>
        </p:txBody>
      </p:sp>
    </p:spTree>
    <p:extLst>
      <p:ext uri="{BB962C8B-B14F-4D97-AF65-F5344CB8AC3E}">
        <p14:creationId xmlns:p14="http://schemas.microsoft.com/office/powerpoint/2010/main" val="379355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813607B7-10BE-BD1D-F37C-2E1F90955648}"/>
              </a:ext>
            </a:extLst>
          </p:cNvPr>
          <p:cNvSpPr/>
          <p:nvPr/>
        </p:nvSpPr>
        <p:spPr>
          <a:xfrm flipH="1">
            <a:off x="5490000" y="2485556"/>
            <a:ext cx="36000" cy="45719"/>
          </a:xfrm>
          <a:prstGeom prst="rect">
            <a:avLst/>
          </a:prstGeom>
          <a:solidFill>
            <a:srgbClr val="0C34FC"/>
          </a:solidFill>
          <a:ln>
            <a:solidFill>
              <a:srgbClr val="0C34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8" b="6952"/>
          <a:stretch/>
        </p:blipFill>
        <p:spPr>
          <a:xfrm>
            <a:off x="1130059" y="504000"/>
            <a:ext cx="7634377" cy="5296619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87496C69-1404-E9D5-D332-D9FE315C0664}"/>
              </a:ext>
            </a:extLst>
          </p:cNvPr>
          <p:cNvSpPr txBox="1"/>
          <p:nvPr/>
        </p:nvSpPr>
        <p:spPr>
          <a:xfrm>
            <a:off x="5891840" y="5870609"/>
            <a:ext cx="3172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→ aantal mL 1,0 M natronloog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B2E4FFFF-1D32-4EC5-DADE-3BA633BD5D47}"/>
              </a:ext>
            </a:extLst>
          </p:cNvPr>
          <p:cNvSpPr txBox="1"/>
          <p:nvPr/>
        </p:nvSpPr>
        <p:spPr>
          <a:xfrm>
            <a:off x="448574" y="503340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pH</a:t>
            </a:r>
          </a:p>
          <a:p>
            <a:r>
              <a:rPr lang="nl-NL" dirty="0"/>
              <a:t>↑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645A39E7-2254-286F-025E-C033D8731EC3}"/>
              </a:ext>
            </a:extLst>
          </p:cNvPr>
          <p:cNvSpPr/>
          <p:nvPr/>
        </p:nvSpPr>
        <p:spPr>
          <a:xfrm>
            <a:off x="1732904" y="2139083"/>
            <a:ext cx="369235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A48D1EBC-1738-22E8-F79D-DFFF84378B6B}"/>
              </a:ext>
            </a:extLst>
          </p:cNvPr>
          <p:cNvSpPr/>
          <p:nvPr/>
        </p:nvSpPr>
        <p:spPr>
          <a:xfrm>
            <a:off x="6607554" y="1833283"/>
            <a:ext cx="2109535" cy="7328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927D3F42-5E16-F9DF-DFBB-85F81C2E41CA}"/>
              </a:ext>
            </a:extLst>
          </p:cNvPr>
          <p:cNvSpPr txBox="1"/>
          <p:nvPr/>
        </p:nvSpPr>
        <p:spPr>
          <a:xfrm>
            <a:off x="6607554" y="2015020"/>
            <a:ext cx="2337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Equivalentie punt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C30480E5-DE56-D907-3F3F-9A532602DBD6}"/>
              </a:ext>
            </a:extLst>
          </p:cNvPr>
          <p:cNvSpPr/>
          <p:nvPr/>
        </p:nvSpPr>
        <p:spPr>
          <a:xfrm>
            <a:off x="1732904" y="643349"/>
            <a:ext cx="6961517" cy="44999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EC68188E-A6DD-E5B8-2E00-77509D850FB2}"/>
              </a:ext>
            </a:extLst>
          </p:cNvPr>
          <p:cNvSpPr txBox="1"/>
          <p:nvPr/>
        </p:nvSpPr>
        <p:spPr>
          <a:xfrm>
            <a:off x="1518081" y="381739"/>
            <a:ext cx="5450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     pH-curve titratie </a:t>
            </a:r>
            <a:r>
              <a:rPr lang="nl-NL" sz="2800" dirty="0">
                <a:solidFill>
                  <a:srgbClr val="FF0000"/>
                </a:solidFill>
              </a:rPr>
              <a:t>1,0 M</a:t>
            </a:r>
            <a:r>
              <a:rPr lang="nl-NL" sz="2800" dirty="0"/>
              <a:t> </a:t>
            </a:r>
            <a:r>
              <a:rPr lang="nl-NL" sz="2800" dirty="0">
                <a:solidFill>
                  <a:srgbClr val="FF0000"/>
                </a:solidFill>
              </a:rPr>
              <a:t>zwak zuur</a:t>
            </a:r>
          </a:p>
        </p:txBody>
      </p:sp>
    </p:spTree>
    <p:extLst>
      <p:ext uri="{BB962C8B-B14F-4D97-AF65-F5344CB8AC3E}">
        <p14:creationId xmlns:p14="http://schemas.microsoft.com/office/powerpoint/2010/main" val="206860989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7.40741E-7 L 0.73767 0.00046 " pathEditMode="relative" rAng="0" ptsTypes="AA">
                                      <p:cBhvr>
                                        <p:cTn id="6" dur="8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875" y="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>
            <a:extLst>
              <a:ext uri="{FF2B5EF4-FFF2-40B4-BE49-F238E27FC236}">
                <a16:creationId xmlns:a16="http://schemas.microsoft.com/office/drawing/2014/main" id="{4FED7874-A350-3B85-2711-4156095DAD19}"/>
              </a:ext>
            </a:extLst>
          </p:cNvPr>
          <p:cNvGrpSpPr/>
          <p:nvPr/>
        </p:nvGrpSpPr>
        <p:grpSpPr>
          <a:xfrm>
            <a:off x="1822032" y="2024164"/>
            <a:ext cx="3914534" cy="1636946"/>
            <a:chOff x="3894827" y="2094101"/>
            <a:chExt cx="371221" cy="1636946"/>
          </a:xfrm>
        </p:grpSpPr>
        <p:pic>
          <p:nvPicPr>
            <p:cNvPr id="8" name="Afbeelding 7">
              <a:extLst>
                <a:ext uri="{FF2B5EF4-FFF2-40B4-BE49-F238E27FC236}">
                  <a16:creationId xmlns:a16="http://schemas.microsoft.com/office/drawing/2014/main" id="{12A9ACB9-E555-E8D8-8226-A135D06387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983" t="22356" r="31599" b="74654"/>
            <a:stretch/>
          </p:blipFill>
          <p:spPr>
            <a:xfrm rot="16200000">
              <a:off x="3807098" y="2181830"/>
              <a:ext cx="546677" cy="371220"/>
            </a:xfrm>
            <a:prstGeom prst="rect">
              <a:avLst/>
            </a:prstGeom>
          </p:spPr>
        </p:pic>
        <p:pic>
          <p:nvPicPr>
            <p:cNvPr id="9" name="Afbeelding 8">
              <a:extLst>
                <a:ext uri="{FF2B5EF4-FFF2-40B4-BE49-F238E27FC236}">
                  <a16:creationId xmlns:a16="http://schemas.microsoft.com/office/drawing/2014/main" id="{9A7938E6-E1BA-7BDC-456B-6D41B56ABA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706" t="71050" r="32048" b="26379"/>
            <a:stretch/>
          </p:blipFill>
          <p:spPr>
            <a:xfrm rot="16200000">
              <a:off x="3895771" y="2907550"/>
              <a:ext cx="369333" cy="371220"/>
            </a:xfrm>
            <a:prstGeom prst="rect">
              <a:avLst/>
            </a:prstGeom>
          </p:spPr>
        </p:pic>
        <p:pic>
          <p:nvPicPr>
            <p:cNvPr id="10" name="Afbeelding 9">
              <a:extLst>
                <a:ext uri="{FF2B5EF4-FFF2-40B4-BE49-F238E27FC236}">
                  <a16:creationId xmlns:a16="http://schemas.microsoft.com/office/drawing/2014/main" id="{02F0AD0D-F317-A4B3-5461-559B6A0B2F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033" t="63746" r="37171" b="33628"/>
            <a:stretch/>
          </p:blipFill>
          <p:spPr>
            <a:xfrm rot="16200000">
              <a:off x="3879638" y="3344639"/>
              <a:ext cx="401597" cy="371219"/>
            </a:xfrm>
            <a:prstGeom prst="rect">
              <a:avLst/>
            </a:prstGeom>
          </p:spPr>
        </p:pic>
      </p:grp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8" b="6952"/>
          <a:stretch/>
        </p:blipFill>
        <p:spPr>
          <a:xfrm>
            <a:off x="1130060" y="508958"/>
            <a:ext cx="7634377" cy="5296619"/>
          </a:xfrm>
          <a:prstGeom prst="rect">
            <a:avLst/>
          </a:prstGeom>
          <a:ln>
            <a:noFill/>
          </a:ln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28022F62-2018-E44B-7DA7-D093DF6C69B1}"/>
              </a:ext>
            </a:extLst>
          </p:cNvPr>
          <p:cNvSpPr/>
          <p:nvPr/>
        </p:nvSpPr>
        <p:spPr>
          <a:xfrm>
            <a:off x="5952223" y="1953719"/>
            <a:ext cx="2812214" cy="5693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87496C69-1404-E9D5-D332-D9FE315C0664}"/>
              </a:ext>
            </a:extLst>
          </p:cNvPr>
          <p:cNvSpPr txBox="1"/>
          <p:nvPr/>
        </p:nvSpPr>
        <p:spPr>
          <a:xfrm>
            <a:off x="5891840" y="5870609"/>
            <a:ext cx="3172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→ aantal mL 1,0 M natronloog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B2E4FFFF-1D32-4EC5-DADE-3BA633BD5D47}"/>
              </a:ext>
            </a:extLst>
          </p:cNvPr>
          <p:cNvSpPr txBox="1"/>
          <p:nvPr/>
        </p:nvSpPr>
        <p:spPr>
          <a:xfrm>
            <a:off x="448574" y="503340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pH</a:t>
            </a:r>
          </a:p>
          <a:p>
            <a:r>
              <a:rPr lang="nl-NL" dirty="0"/>
              <a:t>↑</a:t>
            </a:r>
          </a:p>
        </p:txBody>
      </p:sp>
      <p:grpSp>
        <p:nvGrpSpPr>
          <p:cNvPr id="18" name="Groep 17">
            <a:extLst>
              <a:ext uri="{FF2B5EF4-FFF2-40B4-BE49-F238E27FC236}">
                <a16:creationId xmlns:a16="http://schemas.microsoft.com/office/drawing/2014/main" id="{92DA1046-7BA8-6AE9-9ECC-6CD8924E1B1E}"/>
              </a:ext>
            </a:extLst>
          </p:cNvPr>
          <p:cNvGrpSpPr/>
          <p:nvPr/>
        </p:nvGrpSpPr>
        <p:grpSpPr>
          <a:xfrm>
            <a:off x="2398144" y="2112837"/>
            <a:ext cx="2042034" cy="1500045"/>
            <a:chOff x="2398144" y="2112837"/>
            <a:chExt cx="2042034" cy="1500045"/>
          </a:xfrm>
        </p:grpSpPr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D2B3BB3A-1CE1-C285-ABEA-5E2E55D876B2}"/>
                </a:ext>
              </a:extLst>
            </p:cNvPr>
            <p:cNvSpPr txBox="1"/>
            <p:nvPr/>
          </p:nvSpPr>
          <p:spPr>
            <a:xfrm>
              <a:off x="2398144" y="2112837"/>
              <a:ext cx="14127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Fenolftaleïen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FBD7BC5F-97CD-BB08-EFB2-CBA41AEC55C0}"/>
                </a:ext>
              </a:extLst>
            </p:cNvPr>
            <p:cNvSpPr txBox="1"/>
            <p:nvPr/>
          </p:nvSpPr>
          <p:spPr>
            <a:xfrm>
              <a:off x="2398144" y="2837553"/>
              <a:ext cx="2042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Broomthymolblauw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B6E4F5F5-717C-D454-F4B6-D0F6BC97B8B8}"/>
                </a:ext>
              </a:extLst>
            </p:cNvPr>
            <p:cNvSpPr txBox="1"/>
            <p:nvPr/>
          </p:nvSpPr>
          <p:spPr>
            <a:xfrm>
              <a:off x="2398144" y="3243550"/>
              <a:ext cx="12895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Methylrood</a:t>
              </a:r>
            </a:p>
          </p:txBody>
        </p:sp>
      </p:grpSp>
      <p:sp>
        <p:nvSpPr>
          <p:cNvPr id="13" name="Rechthoek 12">
            <a:extLst>
              <a:ext uri="{FF2B5EF4-FFF2-40B4-BE49-F238E27FC236}">
                <a16:creationId xmlns:a16="http://schemas.microsoft.com/office/drawing/2014/main" id="{871A09AB-80E2-166A-D0A4-BB5FF9314F10}"/>
              </a:ext>
            </a:extLst>
          </p:cNvPr>
          <p:cNvSpPr/>
          <p:nvPr/>
        </p:nvSpPr>
        <p:spPr>
          <a:xfrm>
            <a:off x="5736545" y="1604513"/>
            <a:ext cx="2958881" cy="9835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16E6DD60-9408-0CDE-16C8-85DA33C6B527}"/>
              </a:ext>
            </a:extLst>
          </p:cNvPr>
          <p:cNvSpPr/>
          <p:nvPr/>
        </p:nvSpPr>
        <p:spPr>
          <a:xfrm>
            <a:off x="1836000" y="2149200"/>
            <a:ext cx="3636000" cy="45719"/>
          </a:xfrm>
          <a:prstGeom prst="rect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373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>
            <a:extLst>
              <a:ext uri="{FF2B5EF4-FFF2-40B4-BE49-F238E27FC236}">
                <a16:creationId xmlns:a16="http://schemas.microsoft.com/office/drawing/2014/main" id="{4FED7874-A350-3B85-2711-4156095DAD19}"/>
              </a:ext>
            </a:extLst>
          </p:cNvPr>
          <p:cNvGrpSpPr/>
          <p:nvPr/>
        </p:nvGrpSpPr>
        <p:grpSpPr>
          <a:xfrm>
            <a:off x="1822032" y="2024164"/>
            <a:ext cx="3914534" cy="1636946"/>
            <a:chOff x="3894827" y="2094101"/>
            <a:chExt cx="371221" cy="1636946"/>
          </a:xfrm>
        </p:grpSpPr>
        <p:pic>
          <p:nvPicPr>
            <p:cNvPr id="8" name="Afbeelding 7">
              <a:extLst>
                <a:ext uri="{FF2B5EF4-FFF2-40B4-BE49-F238E27FC236}">
                  <a16:creationId xmlns:a16="http://schemas.microsoft.com/office/drawing/2014/main" id="{12A9ACB9-E555-E8D8-8226-A135D063878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983" t="22356" r="31599" b="74654"/>
            <a:stretch/>
          </p:blipFill>
          <p:spPr>
            <a:xfrm rot="16200000">
              <a:off x="3807098" y="2181830"/>
              <a:ext cx="546677" cy="371220"/>
            </a:xfrm>
            <a:prstGeom prst="rect">
              <a:avLst/>
            </a:prstGeom>
          </p:spPr>
        </p:pic>
        <p:pic>
          <p:nvPicPr>
            <p:cNvPr id="9" name="Afbeelding 8">
              <a:extLst>
                <a:ext uri="{FF2B5EF4-FFF2-40B4-BE49-F238E27FC236}">
                  <a16:creationId xmlns:a16="http://schemas.microsoft.com/office/drawing/2014/main" id="{9A7938E6-E1BA-7BDC-456B-6D41B56ABA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706" t="71050" r="32048" b="26379"/>
            <a:stretch/>
          </p:blipFill>
          <p:spPr>
            <a:xfrm rot="16200000">
              <a:off x="3895771" y="2907550"/>
              <a:ext cx="369333" cy="371220"/>
            </a:xfrm>
            <a:prstGeom prst="rect">
              <a:avLst/>
            </a:prstGeom>
          </p:spPr>
        </p:pic>
        <p:pic>
          <p:nvPicPr>
            <p:cNvPr id="10" name="Afbeelding 9">
              <a:extLst>
                <a:ext uri="{FF2B5EF4-FFF2-40B4-BE49-F238E27FC236}">
                  <a16:creationId xmlns:a16="http://schemas.microsoft.com/office/drawing/2014/main" id="{02F0AD0D-F317-A4B3-5461-559B6A0B2F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033" t="63746" r="37171" b="33628"/>
            <a:stretch/>
          </p:blipFill>
          <p:spPr>
            <a:xfrm rot="16200000">
              <a:off x="3879638" y="3344639"/>
              <a:ext cx="401597" cy="371219"/>
            </a:xfrm>
            <a:prstGeom prst="rect">
              <a:avLst/>
            </a:prstGeom>
          </p:spPr>
        </p:pic>
      </p:grp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8" b="6952"/>
          <a:stretch/>
        </p:blipFill>
        <p:spPr>
          <a:xfrm>
            <a:off x="1130060" y="508958"/>
            <a:ext cx="7634377" cy="5296619"/>
          </a:xfrm>
          <a:prstGeom prst="rect">
            <a:avLst/>
          </a:prstGeom>
          <a:ln>
            <a:noFill/>
          </a:ln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28022F62-2018-E44B-7DA7-D093DF6C69B1}"/>
              </a:ext>
            </a:extLst>
          </p:cNvPr>
          <p:cNvSpPr/>
          <p:nvPr/>
        </p:nvSpPr>
        <p:spPr>
          <a:xfrm>
            <a:off x="5952223" y="1953719"/>
            <a:ext cx="2812214" cy="5693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87496C69-1404-E9D5-D332-D9FE315C0664}"/>
              </a:ext>
            </a:extLst>
          </p:cNvPr>
          <p:cNvSpPr txBox="1"/>
          <p:nvPr/>
        </p:nvSpPr>
        <p:spPr>
          <a:xfrm>
            <a:off x="5891840" y="5870609"/>
            <a:ext cx="3172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→ aantal mL 1,0 M natronloog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B2E4FFFF-1D32-4EC5-DADE-3BA633BD5D47}"/>
              </a:ext>
            </a:extLst>
          </p:cNvPr>
          <p:cNvSpPr txBox="1"/>
          <p:nvPr/>
        </p:nvSpPr>
        <p:spPr>
          <a:xfrm>
            <a:off x="448574" y="503340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pH</a:t>
            </a:r>
          </a:p>
          <a:p>
            <a:r>
              <a:rPr lang="nl-NL" dirty="0"/>
              <a:t>↑</a:t>
            </a:r>
          </a:p>
        </p:txBody>
      </p:sp>
      <p:grpSp>
        <p:nvGrpSpPr>
          <p:cNvPr id="18" name="Groep 17">
            <a:extLst>
              <a:ext uri="{FF2B5EF4-FFF2-40B4-BE49-F238E27FC236}">
                <a16:creationId xmlns:a16="http://schemas.microsoft.com/office/drawing/2014/main" id="{92DA1046-7BA8-6AE9-9ECC-6CD8924E1B1E}"/>
              </a:ext>
            </a:extLst>
          </p:cNvPr>
          <p:cNvGrpSpPr/>
          <p:nvPr/>
        </p:nvGrpSpPr>
        <p:grpSpPr>
          <a:xfrm>
            <a:off x="2398144" y="2112837"/>
            <a:ext cx="2042034" cy="1500045"/>
            <a:chOff x="2398144" y="2112837"/>
            <a:chExt cx="2042034" cy="1500045"/>
          </a:xfrm>
        </p:grpSpPr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D2B3BB3A-1CE1-C285-ABEA-5E2E55D876B2}"/>
                </a:ext>
              </a:extLst>
            </p:cNvPr>
            <p:cNvSpPr txBox="1"/>
            <p:nvPr/>
          </p:nvSpPr>
          <p:spPr>
            <a:xfrm>
              <a:off x="2398144" y="2112837"/>
              <a:ext cx="14127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Fenolftaleïen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FBD7BC5F-97CD-BB08-EFB2-CBA41AEC55C0}"/>
                </a:ext>
              </a:extLst>
            </p:cNvPr>
            <p:cNvSpPr txBox="1"/>
            <p:nvPr/>
          </p:nvSpPr>
          <p:spPr>
            <a:xfrm>
              <a:off x="2398144" y="2837553"/>
              <a:ext cx="2042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Broomthymolblauw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B6E4F5F5-717C-D454-F4B6-D0F6BC97B8B8}"/>
                </a:ext>
              </a:extLst>
            </p:cNvPr>
            <p:cNvSpPr txBox="1"/>
            <p:nvPr/>
          </p:nvSpPr>
          <p:spPr>
            <a:xfrm>
              <a:off x="2398144" y="3243550"/>
              <a:ext cx="12895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Methylrood</a:t>
              </a:r>
            </a:p>
          </p:txBody>
        </p:sp>
      </p:grpSp>
      <p:sp>
        <p:nvSpPr>
          <p:cNvPr id="13" name="Rechthoek 12">
            <a:extLst>
              <a:ext uri="{FF2B5EF4-FFF2-40B4-BE49-F238E27FC236}">
                <a16:creationId xmlns:a16="http://schemas.microsoft.com/office/drawing/2014/main" id="{871A09AB-80E2-166A-D0A4-BB5FF9314F10}"/>
              </a:ext>
            </a:extLst>
          </p:cNvPr>
          <p:cNvSpPr/>
          <p:nvPr/>
        </p:nvSpPr>
        <p:spPr>
          <a:xfrm>
            <a:off x="5736545" y="1992348"/>
            <a:ext cx="2958881" cy="5466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C4052EFF-6F34-9605-BA13-42EF186D6F9C}"/>
              </a:ext>
            </a:extLst>
          </p:cNvPr>
          <p:cNvSpPr txBox="1"/>
          <p:nvPr/>
        </p:nvSpPr>
        <p:spPr>
          <a:xfrm>
            <a:off x="5762425" y="2874791"/>
            <a:ext cx="20765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Niet geschikt</a:t>
            </a:r>
          </a:p>
          <a:p>
            <a:endParaRPr lang="nl-NL" sz="800" dirty="0">
              <a:solidFill>
                <a:srgbClr val="FF0000"/>
              </a:solidFill>
            </a:endParaRPr>
          </a:p>
          <a:p>
            <a:r>
              <a:rPr lang="nl-NL" dirty="0">
                <a:solidFill>
                  <a:srgbClr val="FF0000"/>
                </a:solidFill>
              </a:rPr>
              <a:t>Niet geschikt</a:t>
            </a:r>
          </a:p>
        </p:txBody>
      </p: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ED8C2C71-4DC0-3BD1-68A6-CCFA0388B398}"/>
              </a:ext>
            </a:extLst>
          </p:cNvPr>
          <p:cNvCxnSpPr>
            <a:cxnSpLocks/>
          </p:cNvCxnSpPr>
          <p:nvPr/>
        </p:nvCxnSpPr>
        <p:spPr>
          <a:xfrm>
            <a:off x="1872000" y="2188800"/>
            <a:ext cx="3590782" cy="0"/>
          </a:xfrm>
          <a:prstGeom prst="line">
            <a:avLst/>
          </a:prstGeom>
          <a:ln>
            <a:solidFill>
              <a:srgbClr val="FF3399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Rechthoek 23">
            <a:extLst>
              <a:ext uri="{FF2B5EF4-FFF2-40B4-BE49-F238E27FC236}">
                <a16:creationId xmlns:a16="http://schemas.microsoft.com/office/drawing/2014/main" id="{F21812DE-1100-DBBF-CF64-3980551978AA}"/>
              </a:ext>
            </a:extLst>
          </p:cNvPr>
          <p:cNvSpPr/>
          <p:nvPr/>
        </p:nvSpPr>
        <p:spPr>
          <a:xfrm>
            <a:off x="1836000" y="2140771"/>
            <a:ext cx="3636000" cy="45719"/>
          </a:xfrm>
          <a:prstGeom prst="rect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817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5" b="6553"/>
          <a:stretch/>
        </p:blipFill>
        <p:spPr>
          <a:xfrm>
            <a:off x="1690777" y="310719"/>
            <a:ext cx="6609845" cy="5417221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788F659A-E8AF-D082-94DF-2C81AA1A625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1" r="86900"/>
          <a:stretch/>
        </p:blipFill>
        <p:spPr>
          <a:xfrm>
            <a:off x="1130060" y="503340"/>
            <a:ext cx="560716" cy="5697960"/>
          </a:xfrm>
          <a:prstGeom prst="rect">
            <a:avLst/>
          </a:prstGeom>
        </p:spPr>
      </p:pic>
      <p:sp>
        <p:nvSpPr>
          <p:cNvPr id="8" name="Rechthoek 7">
            <a:extLst>
              <a:ext uri="{FF2B5EF4-FFF2-40B4-BE49-F238E27FC236}">
                <a16:creationId xmlns:a16="http://schemas.microsoft.com/office/drawing/2014/main" id="{9C586D4B-D504-80E7-CAFF-F4F8771B6102}"/>
              </a:ext>
            </a:extLst>
          </p:cNvPr>
          <p:cNvSpPr/>
          <p:nvPr/>
        </p:nvSpPr>
        <p:spPr>
          <a:xfrm>
            <a:off x="2087592" y="267419"/>
            <a:ext cx="4373593" cy="22051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3E335F58-5469-8CAE-04A2-37FCE3FFF82A}"/>
              </a:ext>
            </a:extLst>
          </p:cNvPr>
          <p:cNvSpPr/>
          <p:nvPr/>
        </p:nvSpPr>
        <p:spPr>
          <a:xfrm>
            <a:off x="2549108" y="2285999"/>
            <a:ext cx="1531185" cy="22051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7AEEBFCB-7353-6F4D-AE13-EF906E40A7CF}"/>
              </a:ext>
            </a:extLst>
          </p:cNvPr>
          <p:cNvSpPr txBox="1"/>
          <p:nvPr/>
        </p:nvSpPr>
        <p:spPr>
          <a:xfrm>
            <a:off x="5891840" y="5870609"/>
            <a:ext cx="3172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→ aantal mL 1,0 M natronloog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A01B5989-CABA-58E9-36C9-E7147BEC7294}"/>
              </a:ext>
            </a:extLst>
          </p:cNvPr>
          <p:cNvSpPr txBox="1"/>
          <p:nvPr/>
        </p:nvSpPr>
        <p:spPr>
          <a:xfrm>
            <a:off x="448574" y="503340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pH</a:t>
            </a:r>
          </a:p>
          <a:p>
            <a:r>
              <a:rPr lang="nl-NL" dirty="0"/>
              <a:t>↑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9FA56DA8-E027-2FA0-A70E-70C376D41D13}"/>
              </a:ext>
            </a:extLst>
          </p:cNvPr>
          <p:cNvSpPr/>
          <p:nvPr/>
        </p:nvSpPr>
        <p:spPr>
          <a:xfrm>
            <a:off x="1733909" y="705493"/>
            <a:ext cx="7152950" cy="44999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BEC95412-5E44-4B51-D27C-A9666DE9E0D1}"/>
              </a:ext>
            </a:extLst>
          </p:cNvPr>
          <p:cNvSpPr txBox="1"/>
          <p:nvPr/>
        </p:nvSpPr>
        <p:spPr>
          <a:xfrm>
            <a:off x="1518081" y="381739"/>
            <a:ext cx="6980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     pH-curve titratie 1,0 M </a:t>
            </a:r>
            <a:r>
              <a:rPr lang="nl-NL" sz="2800" dirty="0">
                <a:solidFill>
                  <a:srgbClr val="FF0000"/>
                </a:solidFill>
              </a:rPr>
              <a:t>2-waardig</a:t>
            </a:r>
            <a:r>
              <a:rPr lang="nl-NL" sz="2800" dirty="0"/>
              <a:t> zwak zuur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2EA8766-860F-CA78-4BC7-7FFAAC4EBBBF}"/>
              </a:ext>
            </a:extLst>
          </p:cNvPr>
          <p:cNvSpPr txBox="1"/>
          <p:nvPr/>
        </p:nvSpPr>
        <p:spPr>
          <a:xfrm>
            <a:off x="4101859" y="4200770"/>
            <a:ext cx="2337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← 1</a:t>
            </a:r>
            <a:r>
              <a:rPr lang="nl-NL" baseline="30000" dirty="0">
                <a:solidFill>
                  <a:srgbClr val="FF0000"/>
                </a:solidFill>
              </a:rPr>
              <a:t>e</a:t>
            </a:r>
            <a:r>
              <a:rPr lang="nl-NL" dirty="0">
                <a:solidFill>
                  <a:srgbClr val="FF0000"/>
                </a:solidFill>
              </a:rPr>
              <a:t> equivalentie punt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4BFB644-42A6-001B-5D14-AF25BC3D3139}"/>
              </a:ext>
            </a:extLst>
          </p:cNvPr>
          <p:cNvSpPr txBox="1"/>
          <p:nvPr/>
        </p:nvSpPr>
        <p:spPr>
          <a:xfrm>
            <a:off x="6659593" y="2211706"/>
            <a:ext cx="2337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← 2</a:t>
            </a:r>
            <a:r>
              <a:rPr lang="nl-NL" baseline="30000" dirty="0">
                <a:solidFill>
                  <a:srgbClr val="FF0000"/>
                </a:solidFill>
              </a:rPr>
              <a:t>e</a:t>
            </a:r>
            <a:r>
              <a:rPr lang="nl-NL" dirty="0">
                <a:solidFill>
                  <a:srgbClr val="FF0000"/>
                </a:solidFill>
              </a:rPr>
              <a:t> equivalentie punt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5442A42-FDBF-0300-BA78-D8D578B7F1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1" r="86900"/>
          <a:stretch/>
        </p:blipFill>
        <p:spPr>
          <a:xfrm>
            <a:off x="1130061" y="503340"/>
            <a:ext cx="560716" cy="569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03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L 0.73767 0.00046 " pathEditMode="relative" rAng="0" ptsTypes="AA">
                                      <p:cBhvr>
                                        <p:cTn id="6" dur="8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875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8000"/>
                            </p:stCondLst>
                            <p:childTnLst>
                              <p:par>
                                <p:cTn id="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9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5" b="6553"/>
          <a:stretch/>
        </p:blipFill>
        <p:spPr>
          <a:xfrm>
            <a:off x="1690777" y="310719"/>
            <a:ext cx="6609845" cy="5417221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788F659A-E8AF-D082-94DF-2C81AA1A625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1" r="86900"/>
          <a:stretch/>
        </p:blipFill>
        <p:spPr>
          <a:xfrm>
            <a:off x="1130060" y="503340"/>
            <a:ext cx="560716" cy="5697960"/>
          </a:xfrm>
          <a:prstGeom prst="rect">
            <a:avLst/>
          </a:prstGeom>
        </p:spPr>
      </p:pic>
      <p:sp>
        <p:nvSpPr>
          <p:cNvPr id="8" name="Rechthoek 7">
            <a:extLst>
              <a:ext uri="{FF2B5EF4-FFF2-40B4-BE49-F238E27FC236}">
                <a16:creationId xmlns:a16="http://schemas.microsoft.com/office/drawing/2014/main" id="{9C586D4B-D504-80E7-CAFF-F4F8771B6102}"/>
              </a:ext>
            </a:extLst>
          </p:cNvPr>
          <p:cNvSpPr/>
          <p:nvPr/>
        </p:nvSpPr>
        <p:spPr>
          <a:xfrm>
            <a:off x="2127969" y="287386"/>
            <a:ext cx="4373593" cy="22051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3E335F58-5469-8CAE-04A2-37FCE3FFF82A}"/>
              </a:ext>
            </a:extLst>
          </p:cNvPr>
          <p:cNvSpPr/>
          <p:nvPr/>
        </p:nvSpPr>
        <p:spPr>
          <a:xfrm>
            <a:off x="2549108" y="2285999"/>
            <a:ext cx="1531185" cy="22051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" name="Groep 19">
            <a:extLst>
              <a:ext uri="{FF2B5EF4-FFF2-40B4-BE49-F238E27FC236}">
                <a16:creationId xmlns:a16="http://schemas.microsoft.com/office/drawing/2014/main" id="{061F1E3E-9647-9F78-00B8-2029348BDE5B}"/>
              </a:ext>
            </a:extLst>
          </p:cNvPr>
          <p:cNvGrpSpPr/>
          <p:nvPr/>
        </p:nvGrpSpPr>
        <p:grpSpPr>
          <a:xfrm>
            <a:off x="1822029" y="2024164"/>
            <a:ext cx="4889322" cy="2325615"/>
            <a:chOff x="1822029" y="2024164"/>
            <a:chExt cx="4889322" cy="2325615"/>
          </a:xfrm>
        </p:grpSpPr>
        <p:grpSp>
          <p:nvGrpSpPr>
            <p:cNvPr id="3" name="Groep 2">
              <a:extLst>
                <a:ext uri="{FF2B5EF4-FFF2-40B4-BE49-F238E27FC236}">
                  <a16:creationId xmlns:a16="http://schemas.microsoft.com/office/drawing/2014/main" id="{D9C169B0-FD3B-1D48-C6D4-E12AC09D8592}"/>
                </a:ext>
              </a:extLst>
            </p:cNvPr>
            <p:cNvGrpSpPr/>
            <p:nvPr/>
          </p:nvGrpSpPr>
          <p:grpSpPr>
            <a:xfrm>
              <a:off x="1822031" y="2024164"/>
              <a:ext cx="4889320" cy="1636946"/>
              <a:chOff x="3894827" y="2094101"/>
              <a:chExt cx="371221" cy="1636946"/>
            </a:xfrm>
          </p:grpSpPr>
          <p:pic>
            <p:nvPicPr>
              <p:cNvPr id="4" name="Afbeelding 3">
                <a:extLst>
                  <a:ext uri="{FF2B5EF4-FFF2-40B4-BE49-F238E27FC236}">
                    <a16:creationId xmlns:a16="http://schemas.microsoft.com/office/drawing/2014/main" id="{C7095BCF-BE6E-74BA-D1FC-6112F4409D6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6033" t="63746" r="37171" b="33628"/>
              <a:stretch/>
            </p:blipFill>
            <p:spPr>
              <a:xfrm rot="16200000">
                <a:off x="3879638" y="3344639"/>
                <a:ext cx="401597" cy="371219"/>
              </a:xfrm>
              <a:prstGeom prst="rect">
                <a:avLst/>
              </a:prstGeom>
            </p:spPr>
          </p:pic>
          <p:pic>
            <p:nvPicPr>
              <p:cNvPr id="5" name="Afbeelding 4">
                <a:extLst>
                  <a:ext uri="{FF2B5EF4-FFF2-40B4-BE49-F238E27FC236}">
                    <a16:creationId xmlns:a16="http://schemas.microsoft.com/office/drawing/2014/main" id="{AA5D9C81-B802-8C7D-8A77-404643FC44B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2983" t="22356" r="31599" b="74654"/>
              <a:stretch/>
            </p:blipFill>
            <p:spPr>
              <a:xfrm rot="16200000">
                <a:off x="3807098" y="2181830"/>
                <a:ext cx="546677" cy="371220"/>
              </a:xfrm>
              <a:prstGeom prst="rect">
                <a:avLst/>
              </a:prstGeom>
            </p:spPr>
          </p:pic>
          <p:pic>
            <p:nvPicPr>
              <p:cNvPr id="6" name="Afbeelding 5">
                <a:extLst>
                  <a:ext uri="{FF2B5EF4-FFF2-40B4-BE49-F238E27FC236}">
                    <a16:creationId xmlns:a16="http://schemas.microsoft.com/office/drawing/2014/main" id="{80F9145E-77C1-340F-EC61-62D4974CE82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2706" t="71050" r="32048" b="26379"/>
              <a:stretch/>
            </p:blipFill>
            <p:spPr>
              <a:xfrm rot="16200000">
                <a:off x="3895771" y="2907550"/>
                <a:ext cx="369333" cy="371220"/>
              </a:xfrm>
              <a:prstGeom prst="rect">
                <a:avLst/>
              </a:prstGeom>
            </p:spPr>
          </p:pic>
        </p:grpSp>
        <p:pic>
          <p:nvPicPr>
            <p:cNvPr id="7" name="Afbeelding 6">
              <a:extLst>
                <a:ext uri="{FF2B5EF4-FFF2-40B4-BE49-F238E27FC236}">
                  <a16:creationId xmlns:a16="http://schemas.microsoft.com/office/drawing/2014/main" id="{2A65AD50-0FC8-C9A7-4531-1E3BF49D995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033" t="63746" r="37252" b="33579"/>
            <a:stretch/>
          </p:blipFill>
          <p:spPr>
            <a:xfrm rot="16200000">
              <a:off x="2914209" y="2861599"/>
              <a:ext cx="396000" cy="2580360"/>
            </a:xfrm>
            <a:prstGeom prst="rect">
              <a:avLst/>
            </a:prstGeom>
          </p:spPr>
        </p:pic>
        <p:grpSp>
          <p:nvGrpSpPr>
            <p:cNvPr id="15" name="Groep 14">
              <a:extLst>
                <a:ext uri="{FF2B5EF4-FFF2-40B4-BE49-F238E27FC236}">
                  <a16:creationId xmlns:a16="http://schemas.microsoft.com/office/drawing/2014/main" id="{8186906C-45F7-B596-30DC-8998510236EF}"/>
                </a:ext>
              </a:extLst>
            </p:cNvPr>
            <p:cNvGrpSpPr/>
            <p:nvPr/>
          </p:nvGrpSpPr>
          <p:grpSpPr>
            <a:xfrm>
              <a:off x="2398144" y="2112837"/>
              <a:ext cx="2042034" cy="1500045"/>
              <a:chOff x="2398144" y="2112837"/>
              <a:chExt cx="2042034" cy="1500045"/>
            </a:xfrm>
          </p:grpSpPr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D34F6414-5FC0-B55E-861E-45AA1B3E9ACD}"/>
                  </a:ext>
                </a:extLst>
              </p:cNvPr>
              <p:cNvSpPr txBox="1"/>
              <p:nvPr/>
            </p:nvSpPr>
            <p:spPr>
              <a:xfrm>
                <a:off x="2398144" y="2112837"/>
                <a:ext cx="14127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Fenolftaleïen</a:t>
                </a:r>
              </a:p>
            </p:txBody>
          </p:sp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75D5B85-890C-462A-CF74-FB220CB1AB00}"/>
                  </a:ext>
                </a:extLst>
              </p:cNvPr>
              <p:cNvSpPr txBox="1"/>
              <p:nvPr/>
            </p:nvSpPr>
            <p:spPr>
              <a:xfrm>
                <a:off x="2398144" y="2837553"/>
                <a:ext cx="20420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Broomthymolblauw</a:t>
                </a:r>
              </a:p>
            </p:txBody>
          </p:sp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3F8C7E43-D1E7-8BE4-C07E-138E91BFC385}"/>
                  </a:ext>
                </a:extLst>
              </p:cNvPr>
              <p:cNvSpPr txBox="1"/>
              <p:nvPr/>
            </p:nvSpPr>
            <p:spPr>
              <a:xfrm>
                <a:off x="2398144" y="3243550"/>
                <a:ext cx="12895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Methylrood</a:t>
                </a:r>
              </a:p>
            </p:txBody>
          </p:sp>
        </p:grp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F07FE0BE-5081-C296-4024-B6258B7EC55B}"/>
                </a:ext>
              </a:extLst>
            </p:cNvPr>
            <p:cNvSpPr txBox="1"/>
            <p:nvPr/>
          </p:nvSpPr>
          <p:spPr>
            <a:xfrm>
              <a:off x="2398144" y="3942412"/>
              <a:ext cx="1421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Dimethylgeel</a:t>
              </a:r>
            </a:p>
          </p:txBody>
        </p:sp>
      </p:grpSp>
      <p:sp>
        <p:nvSpPr>
          <p:cNvPr id="11" name="Tekstvak 10">
            <a:extLst>
              <a:ext uri="{FF2B5EF4-FFF2-40B4-BE49-F238E27FC236}">
                <a16:creationId xmlns:a16="http://schemas.microsoft.com/office/drawing/2014/main" id="{7AEEBFCB-7353-6F4D-AE13-EF906E40A7CF}"/>
              </a:ext>
            </a:extLst>
          </p:cNvPr>
          <p:cNvSpPr txBox="1"/>
          <p:nvPr/>
        </p:nvSpPr>
        <p:spPr>
          <a:xfrm>
            <a:off x="5891840" y="5870609"/>
            <a:ext cx="3172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→ aantal mL 1,0 M natronloog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A01B5989-CABA-58E9-36C9-E7147BEC7294}"/>
              </a:ext>
            </a:extLst>
          </p:cNvPr>
          <p:cNvSpPr txBox="1"/>
          <p:nvPr/>
        </p:nvSpPr>
        <p:spPr>
          <a:xfrm>
            <a:off x="448574" y="503340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pH</a:t>
            </a:r>
          </a:p>
          <a:p>
            <a:r>
              <a:rPr lang="nl-NL" dirty="0"/>
              <a:t>↑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A20926FA-707B-4A9C-F027-11D48E628809}"/>
              </a:ext>
            </a:extLst>
          </p:cNvPr>
          <p:cNvSpPr/>
          <p:nvPr/>
        </p:nvSpPr>
        <p:spPr>
          <a:xfrm>
            <a:off x="6524423" y="3657199"/>
            <a:ext cx="294789" cy="15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3FD37ADA-CBA3-68D5-DE32-6CDB9ECCA457}"/>
              </a:ext>
            </a:extLst>
          </p:cNvPr>
          <p:cNvSpPr/>
          <p:nvPr/>
        </p:nvSpPr>
        <p:spPr>
          <a:xfrm>
            <a:off x="4107600" y="4727276"/>
            <a:ext cx="294789" cy="500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848898EB-95DF-C7FF-48AA-7463160D5E44}"/>
              </a:ext>
            </a:extLst>
          </p:cNvPr>
          <p:cNvSpPr/>
          <p:nvPr/>
        </p:nvSpPr>
        <p:spPr>
          <a:xfrm>
            <a:off x="6516000" y="2024078"/>
            <a:ext cx="28800" cy="1404330"/>
          </a:xfrm>
          <a:prstGeom prst="rect">
            <a:avLst/>
          </a:prstGeom>
          <a:solidFill>
            <a:srgbClr val="032AED"/>
          </a:solidFill>
          <a:ln>
            <a:solidFill>
              <a:srgbClr val="032A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Blokboog 22">
            <a:extLst>
              <a:ext uri="{FF2B5EF4-FFF2-40B4-BE49-F238E27FC236}">
                <a16:creationId xmlns:a16="http://schemas.microsoft.com/office/drawing/2014/main" id="{EA3FBC5B-E1D3-ABDD-7194-6D243985638D}"/>
              </a:ext>
            </a:extLst>
          </p:cNvPr>
          <p:cNvSpPr/>
          <p:nvPr/>
        </p:nvSpPr>
        <p:spPr>
          <a:xfrm rot="10800000">
            <a:off x="5471471" y="2837553"/>
            <a:ext cx="1075811" cy="976275"/>
          </a:xfrm>
          <a:prstGeom prst="blockArc">
            <a:avLst>
              <a:gd name="adj1" fmla="val 10432184"/>
              <a:gd name="adj2" fmla="val 14645462"/>
              <a:gd name="adj3" fmla="val 3966"/>
            </a:avLst>
          </a:prstGeom>
          <a:solidFill>
            <a:srgbClr val="032AED"/>
          </a:solidFill>
          <a:ln>
            <a:solidFill>
              <a:srgbClr val="032A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5" name="Blokboog 34">
            <a:extLst>
              <a:ext uri="{FF2B5EF4-FFF2-40B4-BE49-F238E27FC236}">
                <a16:creationId xmlns:a16="http://schemas.microsoft.com/office/drawing/2014/main" id="{E8E8A7BB-279A-1704-A2F6-8BECBDB79E89}"/>
              </a:ext>
            </a:extLst>
          </p:cNvPr>
          <p:cNvSpPr/>
          <p:nvPr/>
        </p:nvSpPr>
        <p:spPr>
          <a:xfrm rot="21167019">
            <a:off x="4107126" y="3805027"/>
            <a:ext cx="605434" cy="1076464"/>
          </a:xfrm>
          <a:prstGeom prst="blockArc">
            <a:avLst>
              <a:gd name="adj1" fmla="val 10141608"/>
              <a:gd name="adj2" fmla="val 14396310"/>
              <a:gd name="adj3" fmla="val 4966"/>
            </a:avLst>
          </a:prstGeom>
          <a:solidFill>
            <a:srgbClr val="032AED"/>
          </a:solidFill>
          <a:ln>
            <a:solidFill>
              <a:srgbClr val="032A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8" name="Blokboog 57">
            <a:extLst>
              <a:ext uri="{FF2B5EF4-FFF2-40B4-BE49-F238E27FC236}">
                <a16:creationId xmlns:a16="http://schemas.microsoft.com/office/drawing/2014/main" id="{0192FDB0-258B-E1A1-9966-9E71685015E7}"/>
              </a:ext>
            </a:extLst>
          </p:cNvPr>
          <p:cNvSpPr/>
          <p:nvPr/>
        </p:nvSpPr>
        <p:spPr>
          <a:xfrm rot="743418">
            <a:off x="4078915" y="3905208"/>
            <a:ext cx="596385" cy="546142"/>
          </a:xfrm>
          <a:prstGeom prst="blockArc">
            <a:avLst>
              <a:gd name="adj1" fmla="val 12472525"/>
              <a:gd name="adj2" fmla="val 14396310"/>
              <a:gd name="adj3" fmla="val 4966"/>
            </a:avLst>
          </a:prstGeom>
          <a:solidFill>
            <a:srgbClr val="032AED"/>
          </a:solidFill>
          <a:ln>
            <a:solidFill>
              <a:srgbClr val="032A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9" name="Rechthoek 58">
            <a:extLst>
              <a:ext uri="{FF2B5EF4-FFF2-40B4-BE49-F238E27FC236}">
                <a16:creationId xmlns:a16="http://schemas.microsoft.com/office/drawing/2014/main" id="{B83786E0-BD46-1D4E-6940-4D319BAB0432}"/>
              </a:ext>
            </a:extLst>
          </p:cNvPr>
          <p:cNvSpPr/>
          <p:nvPr/>
        </p:nvSpPr>
        <p:spPr>
          <a:xfrm>
            <a:off x="6552000" y="2586805"/>
            <a:ext cx="914400" cy="2257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D8F3AC0-34EF-E012-88ED-464CC0B859A3}"/>
              </a:ext>
            </a:extLst>
          </p:cNvPr>
          <p:cNvSpPr txBox="1"/>
          <p:nvPr/>
        </p:nvSpPr>
        <p:spPr>
          <a:xfrm>
            <a:off x="6800199" y="3268308"/>
            <a:ext cx="207653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Niet geschikt</a:t>
            </a:r>
          </a:p>
          <a:p>
            <a:endParaRPr lang="nl-NL" sz="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6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711</TotalTime>
  <Words>159</Words>
  <Application>Microsoft Office PowerPoint</Application>
  <PresentationFormat>Diavoorstelling (4:3)</PresentationFormat>
  <Paragraphs>66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Boddeke</dc:creator>
  <cp:lastModifiedBy>Paul Boddeke</cp:lastModifiedBy>
  <cp:revision>44</cp:revision>
  <dcterms:created xsi:type="dcterms:W3CDTF">2014-09-10T19:30:59Z</dcterms:created>
  <dcterms:modified xsi:type="dcterms:W3CDTF">2023-03-09T20:31:52Z</dcterms:modified>
</cp:coreProperties>
</file>